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Default Extension="jpg" ContentType="image/jpg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28244" y="964666"/>
            <a:ext cx="8290559" cy="120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28244" y="964666"/>
            <a:ext cx="8290559" cy="120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259079" y="253745"/>
            <a:ext cx="4709160" cy="754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92798"/>
            <a:ext cx="8072119" cy="643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3259201"/>
            <a:ext cx="8027034" cy="1934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782184" y="6493460"/>
            <a:ext cx="2604134" cy="153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322919" y="6493460"/>
            <a:ext cx="212725" cy="153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Relationship Id="rId15" Type="http://schemas.openxmlformats.org/officeDocument/2006/relationships/image" Target="../media/image145.png"/><Relationship Id="rId16" Type="http://schemas.openxmlformats.org/officeDocument/2006/relationships/image" Target="../media/image146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image" Target="../media/image165.png"/><Relationship Id="rId17" Type="http://schemas.openxmlformats.org/officeDocument/2006/relationships/image" Target="../media/image166.png"/><Relationship Id="rId18" Type="http://schemas.openxmlformats.org/officeDocument/2006/relationships/image" Target="../media/image167.png"/><Relationship Id="rId19" Type="http://schemas.openxmlformats.org/officeDocument/2006/relationships/image" Target="../media/image168.png"/><Relationship Id="rId20" Type="http://schemas.openxmlformats.org/officeDocument/2006/relationships/image" Target="../media/image169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Relationship Id="rId15" Type="http://schemas.openxmlformats.org/officeDocument/2006/relationships/image" Target="../media/image183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Relationship Id="rId9" Type="http://schemas.openxmlformats.org/officeDocument/2006/relationships/image" Target="../media/image191.png"/><Relationship Id="rId10" Type="http://schemas.openxmlformats.org/officeDocument/2006/relationships/image" Target="../media/image192.png"/><Relationship Id="rId11" Type="http://schemas.openxmlformats.org/officeDocument/2006/relationships/image" Target="../media/image193.png"/><Relationship Id="rId12" Type="http://schemas.openxmlformats.org/officeDocument/2006/relationships/image" Target="../media/image194.png"/><Relationship Id="rId13" Type="http://schemas.openxmlformats.org/officeDocument/2006/relationships/image" Target="../media/image195.png"/><Relationship Id="rId14" Type="http://schemas.openxmlformats.org/officeDocument/2006/relationships/image" Target="../media/image196.png"/><Relationship Id="rId15" Type="http://schemas.openxmlformats.org/officeDocument/2006/relationships/image" Target="../media/image197.png"/><Relationship Id="rId16" Type="http://schemas.openxmlformats.org/officeDocument/2006/relationships/image" Target="../media/image198.png"/><Relationship Id="rId17" Type="http://schemas.openxmlformats.org/officeDocument/2006/relationships/image" Target="../media/image199.png"/><Relationship Id="rId18" Type="http://schemas.openxmlformats.org/officeDocument/2006/relationships/image" Target="../media/image200.png"/><Relationship Id="rId19" Type="http://schemas.openxmlformats.org/officeDocument/2006/relationships/image" Target="../media/image201.png"/><Relationship Id="rId20" Type="http://schemas.openxmlformats.org/officeDocument/2006/relationships/image" Target="../media/image202.png"/><Relationship Id="rId21" Type="http://schemas.openxmlformats.org/officeDocument/2006/relationships/image" Target="../media/image203.png"/><Relationship Id="rId22" Type="http://schemas.openxmlformats.org/officeDocument/2006/relationships/image" Target="../media/image204.png"/><Relationship Id="rId23" Type="http://schemas.openxmlformats.org/officeDocument/2006/relationships/image" Target="../media/image205.png"/><Relationship Id="rId24" Type="http://schemas.openxmlformats.org/officeDocument/2006/relationships/image" Target="../media/image206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Relationship Id="rId10" Type="http://schemas.openxmlformats.org/officeDocument/2006/relationships/image" Target="../media/image221.png"/><Relationship Id="rId11" Type="http://schemas.openxmlformats.org/officeDocument/2006/relationships/image" Target="../media/image222.png"/><Relationship Id="rId12" Type="http://schemas.openxmlformats.org/officeDocument/2006/relationships/image" Target="../media/image223.png"/><Relationship Id="rId13" Type="http://schemas.openxmlformats.org/officeDocument/2006/relationships/image" Target="../media/image224.png"/><Relationship Id="rId14" Type="http://schemas.openxmlformats.org/officeDocument/2006/relationships/image" Target="../media/image225.png"/><Relationship Id="rId15" Type="http://schemas.openxmlformats.org/officeDocument/2006/relationships/image" Target="../media/image226.png"/><Relationship Id="rId16" Type="http://schemas.openxmlformats.org/officeDocument/2006/relationships/image" Target="../media/image227.png"/><Relationship Id="rId17" Type="http://schemas.openxmlformats.org/officeDocument/2006/relationships/image" Target="../media/image228.png"/><Relationship Id="rId18" Type="http://schemas.openxmlformats.org/officeDocument/2006/relationships/image" Target="../media/image229.png"/><Relationship Id="rId19" Type="http://schemas.openxmlformats.org/officeDocument/2006/relationships/image" Target="../media/image230.png"/><Relationship Id="rId20" Type="http://schemas.openxmlformats.org/officeDocument/2006/relationships/image" Target="../media/image231.png"/><Relationship Id="rId21" Type="http://schemas.openxmlformats.org/officeDocument/2006/relationships/image" Target="../media/image232.png"/><Relationship Id="rId22" Type="http://schemas.openxmlformats.org/officeDocument/2006/relationships/image" Target="../media/image233.png"/><Relationship Id="rId23" Type="http://schemas.openxmlformats.org/officeDocument/2006/relationships/image" Target="../media/image234.png"/><Relationship Id="rId24" Type="http://schemas.openxmlformats.org/officeDocument/2006/relationships/image" Target="../media/image235.png"/><Relationship Id="rId25" Type="http://schemas.openxmlformats.org/officeDocument/2006/relationships/image" Target="../media/image236.png"/><Relationship Id="rId26" Type="http://schemas.openxmlformats.org/officeDocument/2006/relationships/image" Target="../media/image237.png"/><Relationship Id="rId27" Type="http://schemas.openxmlformats.org/officeDocument/2006/relationships/image" Target="../media/image238.png"/><Relationship Id="rId28" Type="http://schemas.openxmlformats.org/officeDocument/2006/relationships/image" Target="../media/image239.png"/><Relationship Id="rId29" Type="http://schemas.openxmlformats.org/officeDocument/2006/relationships/image" Target="../media/image240.png"/><Relationship Id="rId30" Type="http://schemas.openxmlformats.org/officeDocument/2006/relationships/image" Target="../media/image241.png"/><Relationship Id="rId31" Type="http://schemas.openxmlformats.org/officeDocument/2006/relationships/image" Target="../media/image242.png"/><Relationship Id="rId32" Type="http://schemas.openxmlformats.org/officeDocument/2006/relationships/image" Target="../media/image243.png"/><Relationship Id="rId33" Type="http://schemas.openxmlformats.org/officeDocument/2006/relationships/image" Target="../media/image244.png"/><Relationship Id="rId34" Type="http://schemas.openxmlformats.org/officeDocument/2006/relationships/image" Target="../media/image245.png"/><Relationship Id="rId35" Type="http://schemas.openxmlformats.org/officeDocument/2006/relationships/image" Target="../media/image246.png"/><Relationship Id="rId36" Type="http://schemas.openxmlformats.org/officeDocument/2006/relationships/image" Target="../media/image247.png"/><Relationship Id="rId37" Type="http://schemas.openxmlformats.org/officeDocument/2006/relationships/image" Target="../media/image248.png"/><Relationship Id="rId38" Type="http://schemas.openxmlformats.org/officeDocument/2006/relationships/image" Target="../media/image249.png"/><Relationship Id="rId39" Type="http://schemas.openxmlformats.org/officeDocument/2006/relationships/image" Target="../media/image250.png"/><Relationship Id="rId40" Type="http://schemas.openxmlformats.org/officeDocument/2006/relationships/image" Target="../media/image251.png"/><Relationship Id="rId41" Type="http://schemas.openxmlformats.org/officeDocument/2006/relationships/image" Target="../media/image252.png"/><Relationship Id="rId42" Type="http://schemas.openxmlformats.org/officeDocument/2006/relationships/image" Target="../media/image253.png"/><Relationship Id="rId43" Type="http://schemas.openxmlformats.org/officeDocument/2006/relationships/image" Target="../media/image254.png"/><Relationship Id="rId44" Type="http://schemas.openxmlformats.org/officeDocument/2006/relationships/image" Target="../media/image255.png"/><Relationship Id="rId45" Type="http://schemas.openxmlformats.org/officeDocument/2006/relationships/image" Target="../media/image256.png"/><Relationship Id="rId46" Type="http://schemas.openxmlformats.org/officeDocument/2006/relationships/image" Target="../media/image257.png"/><Relationship Id="rId47" Type="http://schemas.openxmlformats.org/officeDocument/2006/relationships/image" Target="../media/image258.png"/><Relationship Id="rId48" Type="http://schemas.openxmlformats.org/officeDocument/2006/relationships/image" Target="../media/image259.png"/><Relationship Id="rId49" Type="http://schemas.openxmlformats.org/officeDocument/2006/relationships/image" Target="../media/image260.png"/><Relationship Id="rId50" Type="http://schemas.openxmlformats.org/officeDocument/2006/relationships/image" Target="../media/image261.png"/><Relationship Id="rId51" Type="http://schemas.openxmlformats.org/officeDocument/2006/relationships/image" Target="../media/image262.png"/><Relationship Id="rId52" Type="http://schemas.openxmlformats.org/officeDocument/2006/relationships/image" Target="../media/image263.png"/><Relationship Id="rId53" Type="http://schemas.openxmlformats.org/officeDocument/2006/relationships/image" Target="../media/image264.png"/><Relationship Id="rId54" Type="http://schemas.openxmlformats.org/officeDocument/2006/relationships/image" Target="../media/image265.png"/><Relationship Id="rId55" Type="http://schemas.openxmlformats.org/officeDocument/2006/relationships/image" Target="../media/image266.png"/><Relationship Id="rId56" Type="http://schemas.openxmlformats.org/officeDocument/2006/relationships/image" Target="../media/image267.png"/><Relationship Id="rId57" Type="http://schemas.openxmlformats.org/officeDocument/2006/relationships/image" Target="../media/image268.png"/><Relationship Id="rId58" Type="http://schemas.openxmlformats.org/officeDocument/2006/relationships/image" Target="../media/image269.png"/><Relationship Id="rId59" Type="http://schemas.openxmlformats.org/officeDocument/2006/relationships/image" Target="../media/image270.png"/><Relationship Id="rId60" Type="http://schemas.openxmlformats.org/officeDocument/2006/relationships/image" Target="../media/image271.png"/><Relationship Id="rId61" Type="http://schemas.openxmlformats.org/officeDocument/2006/relationships/image" Target="../media/image272.png"/><Relationship Id="rId62" Type="http://schemas.openxmlformats.org/officeDocument/2006/relationships/image" Target="../media/image273.png"/><Relationship Id="rId63" Type="http://schemas.openxmlformats.org/officeDocument/2006/relationships/image" Target="../media/image274.png"/><Relationship Id="rId64" Type="http://schemas.openxmlformats.org/officeDocument/2006/relationships/image" Target="../media/image275.png"/><Relationship Id="rId65" Type="http://schemas.openxmlformats.org/officeDocument/2006/relationships/image" Target="../media/image276.png"/><Relationship Id="rId66" Type="http://schemas.openxmlformats.org/officeDocument/2006/relationships/image" Target="../media/image277.png"/><Relationship Id="rId67" Type="http://schemas.openxmlformats.org/officeDocument/2006/relationships/image" Target="../media/image278.png"/><Relationship Id="rId68" Type="http://schemas.openxmlformats.org/officeDocument/2006/relationships/image" Target="../media/image279.png"/><Relationship Id="rId69" Type="http://schemas.openxmlformats.org/officeDocument/2006/relationships/image" Target="../media/image280.png"/><Relationship Id="rId70" Type="http://schemas.openxmlformats.org/officeDocument/2006/relationships/image" Target="../media/image281.png"/><Relationship Id="rId71" Type="http://schemas.openxmlformats.org/officeDocument/2006/relationships/image" Target="../media/image282.png"/><Relationship Id="rId72" Type="http://schemas.openxmlformats.org/officeDocument/2006/relationships/image" Target="../media/image283.png"/><Relationship Id="rId73" Type="http://schemas.openxmlformats.org/officeDocument/2006/relationships/image" Target="../media/image284.png"/><Relationship Id="rId74" Type="http://schemas.openxmlformats.org/officeDocument/2006/relationships/image" Target="../media/image285.png"/><Relationship Id="rId75" Type="http://schemas.openxmlformats.org/officeDocument/2006/relationships/image" Target="../media/image286.png"/><Relationship Id="rId76" Type="http://schemas.openxmlformats.org/officeDocument/2006/relationships/image" Target="../media/image287.png"/><Relationship Id="rId77" Type="http://schemas.openxmlformats.org/officeDocument/2006/relationships/image" Target="../media/image288.png"/><Relationship Id="rId78" Type="http://schemas.openxmlformats.org/officeDocument/2006/relationships/image" Target="../media/image289.png"/><Relationship Id="rId79" Type="http://schemas.openxmlformats.org/officeDocument/2006/relationships/image" Target="../media/image290.png"/><Relationship Id="rId80" Type="http://schemas.openxmlformats.org/officeDocument/2006/relationships/image" Target="../media/image291.png"/><Relationship Id="rId81" Type="http://schemas.openxmlformats.org/officeDocument/2006/relationships/image" Target="../media/image292.png"/><Relationship Id="rId82" Type="http://schemas.openxmlformats.org/officeDocument/2006/relationships/image" Target="../media/image293.png"/><Relationship Id="rId83" Type="http://schemas.openxmlformats.org/officeDocument/2006/relationships/image" Target="../media/image294.png"/><Relationship Id="rId84" Type="http://schemas.openxmlformats.org/officeDocument/2006/relationships/image" Target="../media/image295.png"/><Relationship Id="rId85" Type="http://schemas.openxmlformats.org/officeDocument/2006/relationships/image" Target="../media/image296.png"/><Relationship Id="rId86" Type="http://schemas.openxmlformats.org/officeDocument/2006/relationships/image" Target="../media/image297.png"/><Relationship Id="rId87" Type="http://schemas.openxmlformats.org/officeDocument/2006/relationships/image" Target="../media/image298.png"/><Relationship Id="rId88" Type="http://schemas.openxmlformats.org/officeDocument/2006/relationships/image" Target="../media/image299.png"/><Relationship Id="rId89" Type="http://schemas.openxmlformats.org/officeDocument/2006/relationships/image" Target="../media/image300.png"/><Relationship Id="rId90" Type="http://schemas.openxmlformats.org/officeDocument/2006/relationships/image" Target="../media/image301.png"/><Relationship Id="rId91" Type="http://schemas.openxmlformats.org/officeDocument/2006/relationships/image" Target="../media/image302.png"/><Relationship Id="rId92" Type="http://schemas.openxmlformats.org/officeDocument/2006/relationships/image" Target="../media/image303.png"/><Relationship Id="rId93" Type="http://schemas.openxmlformats.org/officeDocument/2006/relationships/image" Target="../media/image304.png"/><Relationship Id="rId94" Type="http://schemas.openxmlformats.org/officeDocument/2006/relationships/image" Target="../media/image305.png"/><Relationship Id="rId95" Type="http://schemas.openxmlformats.org/officeDocument/2006/relationships/image" Target="../media/image306.png"/><Relationship Id="rId96" Type="http://schemas.openxmlformats.org/officeDocument/2006/relationships/image" Target="../media/image307.png"/><Relationship Id="rId97" Type="http://schemas.openxmlformats.org/officeDocument/2006/relationships/image" Target="../media/image308.png"/><Relationship Id="rId98" Type="http://schemas.openxmlformats.org/officeDocument/2006/relationships/image" Target="../media/image309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0.png"/><Relationship Id="rId3" Type="http://schemas.openxmlformats.org/officeDocument/2006/relationships/image" Target="../media/image311.png"/><Relationship Id="rId4" Type="http://schemas.openxmlformats.org/officeDocument/2006/relationships/image" Target="../media/image312.jpg"/><Relationship Id="rId5" Type="http://schemas.openxmlformats.org/officeDocument/2006/relationships/image" Target="../media/image313.png"/><Relationship Id="rId6" Type="http://schemas.openxmlformats.org/officeDocument/2006/relationships/image" Target="../media/image314.jpg"/><Relationship Id="rId7" Type="http://schemas.openxmlformats.org/officeDocument/2006/relationships/image" Target="../media/image315.png"/><Relationship Id="rId8" Type="http://schemas.openxmlformats.org/officeDocument/2006/relationships/image" Target="../media/image316.jpg"/><Relationship Id="rId9" Type="http://schemas.openxmlformats.org/officeDocument/2006/relationships/image" Target="../media/image317.png"/><Relationship Id="rId10" Type="http://schemas.openxmlformats.org/officeDocument/2006/relationships/image" Target="../media/image318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22" Type="http://schemas.openxmlformats.org/officeDocument/2006/relationships/image" Target="../media/image45.png"/><Relationship Id="rId23" Type="http://schemas.openxmlformats.org/officeDocument/2006/relationships/image" Target="../media/image46.png"/><Relationship Id="rId24" Type="http://schemas.openxmlformats.org/officeDocument/2006/relationships/image" Target="../media/image47.png"/><Relationship Id="rId25" Type="http://schemas.openxmlformats.org/officeDocument/2006/relationships/image" Target="../media/image48.png"/><Relationship Id="rId26" Type="http://schemas.openxmlformats.org/officeDocument/2006/relationships/image" Target="../media/image49.png"/><Relationship Id="rId27" Type="http://schemas.openxmlformats.org/officeDocument/2006/relationships/image" Target="../media/image50.png"/><Relationship Id="rId28" Type="http://schemas.openxmlformats.org/officeDocument/2006/relationships/image" Target="../media/image51.png"/><Relationship Id="rId29" Type="http://schemas.openxmlformats.org/officeDocument/2006/relationships/image" Target="../media/image52.png"/><Relationship Id="rId30" Type="http://schemas.openxmlformats.org/officeDocument/2006/relationships/image" Target="../media/image53.png"/><Relationship Id="rId31" Type="http://schemas.openxmlformats.org/officeDocument/2006/relationships/image" Target="../media/image54.png"/><Relationship Id="rId32" Type="http://schemas.openxmlformats.org/officeDocument/2006/relationships/image" Target="../media/image55.png"/><Relationship Id="rId33" Type="http://schemas.openxmlformats.org/officeDocument/2006/relationships/image" Target="../media/image56.png"/><Relationship Id="rId34" Type="http://schemas.openxmlformats.org/officeDocument/2006/relationships/image" Target="../media/image57.png"/><Relationship Id="rId35" Type="http://schemas.openxmlformats.org/officeDocument/2006/relationships/image" Target="../media/image58.png"/><Relationship Id="rId36" Type="http://schemas.openxmlformats.org/officeDocument/2006/relationships/image" Target="../media/image59.png"/><Relationship Id="rId37" Type="http://schemas.openxmlformats.org/officeDocument/2006/relationships/image" Target="../media/image60.png"/><Relationship Id="rId38" Type="http://schemas.openxmlformats.org/officeDocument/2006/relationships/image" Target="../media/image61.png"/><Relationship Id="rId39" Type="http://schemas.openxmlformats.org/officeDocument/2006/relationships/image" Target="../media/image62.png"/><Relationship Id="rId40" Type="http://schemas.openxmlformats.org/officeDocument/2006/relationships/image" Target="../media/image63.png"/><Relationship Id="rId41" Type="http://schemas.openxmlformats.org/officeDocument/2006/relationships/image" Target="../media/image64.png"/><Relationship Id="rId42" Type="http://schemas.openxmlformats.org/officeDocument/2006/relationships/image" Target="../media/image65.png"/><Relationship Id="rId43" Type="http://schemas.openxmlformats.org/officeDocument/2006/relationships/image" Target="../media/image66.png"/><Relationship Id="rId44" Type="http://schemas.openxmlformats.org/officeDocument/2006/relationships/image" Target="../media/image67.png"/><Relationship Id="rId45" Type="http://schemas.openxmlformats.org/officeDocument/2006/relationships/image" Target="../media/image68.png"/><Relationship Id="rId46" Type="http://schemas.openxmlformats.org/officeDocument/2006/relationships/image" Target="../media/image69.png"/><Relationship Id="rId47" Type="http://schemas.openxmlformats.org/officeDocument/2006/relationships/image" Target="../media/image70.png"/><Relationship Id="rId48" Type="http://schemas.openxmlformats.org/officeDocument/2006/relationships/image" Target="../media/image71.png"/><Relationship Id="rId49" Type="http://schemas.openxmlformats.org/officeDocument/2006/relationships/image" Target="../media/image72.png"/><Relationship Id="rId50" Type="http://schemas.openxmlformats.org/officeDocument/2006/relationships/image" Target="../media/image73.png"/><Relationship Id="rId51" Type="http://schemas.openxmlformats.org/officeDocument/2006/relationships/image" Target="../media/image74.png"/><Relationship Id="rId52" Type="http://schemas.openxmlformats.org/officeDocument/2006/relationships/image" Target="../media/image75.png"/><Relationship Id="rId53" Type="http://schemas.openxmlformats.org/officeDocument/2006/relationships/image" Target="../media/image76.png"/><Relationship Id="rId54" Type="http://schemas.openxmlformats.org/officeDocument/2006/relationships/image" Target="../media/image77.png"/><Relationship Id="rId55" Type="http://schemas.openxmlformats.org/officeDocument/2006/relationships/image" Target="../media/image78.png"/><Relationship Id="rId56" Type="http://schemas.openxmlformats.org/officeDocument/2006/relationships/image" Target="../media/image79.png"/><Relationship Id="rId57" Type="http://schemas.openxmlformats.org/officeDocument/2006/relationships/image" Target="../media/image80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Relationship Id="rId7" Type="http://schemas.openxmlformats.org/officeDocument/2006/relationships/image" Target="../media/image324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5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7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Relationship Id="rId7" Type="http://schemas.openxmlformats.org/officeDocument/2006/relationships/image" Target="../media/image333.png"/><Relationship Id="rId8" Type="http://schemas.openxmlformats.org/officeDocument/2006/relationships/image" Target="../media/image334.png"/><Relationship Id="rId9" Type="http://schemas.openxmlformats.org/officeDocument/2006/relationships/image" Target="../media/image335.png"/><Relationship Id="rId10" Type="http://schemas.openxmlformats.org/officeDocument/2006/relationships/image" Target="../media/image336.png"/><Relationship Id="rId11" Type="http://schemas.openxmlformats.org/officeDocument/2006/relationships/image" Target="../media/image337.png"/><Relationship Id="rId12" Type="http://schemas.openxmlformats.org/officeDocument/2006/relationships/image" Target="../media/image338.png"/><Relationship Id="rId13" Type="http://schemas.openxmlformats.org/officeDocument/2006/relationships/image" Target="../media/image339.png"/><Relationship Id="rId14" Type="http://schemas.openxmlformats.org/officeDocument/2006/relationships/image" Target="../media/image340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4.png"/><Relationship Id="rId3" Type="http://schemas.openxmlformats.org/officeDocument/2006/relationships/image" Target="../media/image345.png"/><Relationship Id="rId4" Type="http://schemas.openxmlformats.org/officeDocument/2006/relationships/image" Target="../media/image346.png"/><Relationship Id="rId5" Type="http://schemas.openxmlformats.org/officeDocument/2006/relationships/image" Target="../media/image347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8.png"/><Relationship Id="rId3" Type="http://schemas.openxmlformats.org/officeDocument/2006/relationships/image" Target="../media/image349.png"/><Relationship Id="rId4" Type="http://schemas.openxmlformats.org/officeDocument/2006/relationships/image" Target="../media/image350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5.png"/><Relationship Id="rId7" Type="http://schemas.openxmlformats.org/officeDocument/2006/relationships/image" Target="../media/image356.png"/><Relationship Id="rId8" Type="http://schemas.openxmlformats.org/officeDocument/2006/relationships/image" Target="../media/image357.png"/><Relationship Id="rId9" Type="http://schemas.openxmlformats.org/officeDocument/2006/relationships/image" Target="../media/image358.png"/><Relationship Id="rId10" Type="http://schemas.openxmlformats.org/officeDocument/2006/relationships/image" Target="../media/image359.png"/><Relationship Id="rId11" Type="http://schemas.openxmlformats.org/officeDocument/2006/relationships/image" Target="../media/image360.png"/><Relationship Id="rId12" Type="http://schemas.openxmlformats.org/officeDocument/2006/relationships/image" Target="../media/image361.png"/><Relationship Id="rId13" Type="http://schemas.openxmlformats.org/officeDocument/2006/relationships/image" Target="../media/image362.png"/><Relationship Id="rId14" Type="http://schemas.openxmlformats.org/officeDocument/2006/relationships/image" Target="../media/image363.png"/><Relationship Id="rId15" Type="http://schemas.openxmlformats.org/officeDocument/2006/relationships/image" Target="../media/image364.png"/><Relationship Id="rId16" Type="http://schemas.openxmlformats.org/officeDocument/2006/relationships/image" Target="../media/image365.png"/><Relationship Id="rId17" Type="http://schemas.openxmlformats.org/officeDocument/2006/relationships/image" Target="../media/image366.png"/><Relationship Id="rId18" Type="http://schemas.openxmlformats.org/officeDocument/2006/relationships/image" Target="../media/image367.png"/><Relationship Id="rId19" Type="http://schemas.openxmlformats.org/officeDocument/2006/relationships/image" Target="../media/image368.png"/><Relationship Id="rId20" Type="http://schemas.openxmlformats.org/officeDocument/2006/relationships/image" Target="../media/image369.png"/><Relationship Id="rId21" Type="http://schemas.openxmlformats.org/officeDocument/2006/relationships/image" Target="../media/image370.png"/><Relationship Id="rId22" Type="http://schemas.openxmlformats.org/officeDocument/2006/relationships/image" Target="../media/image371.png"/><Relationship Id="rId23" Type="http://schemas.openxmlformats.org/officeDocument/2006/relationships/image" Target="../media/image372.png"/><Relationship Id="rId24" Type="http://schemas.openxmlformats.org/officeDocument/2006/relationships/image" Target="../media/image373.png"/><Relationship Id="rId25" Type="http://schemas.openxmlformats.org/officeDocument/2006/relationships/image" Target="../media/image374.png"/><Relationship Id="rId26" Type="http://schemas.openxmlformats.org/officeDocument/2006/relationships/image" Target="../media/image375.png"/><Relationship Id="rId27" Type="http://schemas.openxmlformats.org/officeDocument/2006/relationships/image" Target="../media/image376.png"/><Relationship Id="rId28" Type="http://schemas.openxmlformats.org/officeDocument/2006/relationships/image" Target="../media/image377.png"/><Relationship Id="rId29" Type="http://schemas.openxmlformats.org/officeDocument/2006/relationships/image" Target="../media/image378.png"/><Relationship Id="rId30" Type="http://schemas.openxmlformats.org/officeDocument/2006/relationships/image" Target="../media/image379.png"/><Relationship Id="rId31" Type="http://schemas.openxmlformats.org/officeDocument/2006/relationships/image" Target="../media/image380.png"/><Relationship Id="rId32" Type="http://schemas.openxmlformats.org/officeDocument/2006/relationships/image" Target="../media/image381.png"/><Relationship Id="rId33" Type="http://schemas.openxmlformats.org/officeDocument/2006/relationships/image" Target="../media/image382.png"/><Relationship Id="rId34" Type="http://schemas.openxmlformats.org/officeDocument/2006/relationships/image" Target="../media/image383.png"/><Relationship Id="rId35" Type="http://schemas.openxmlformats.org/officeDocument/2006/relationships/image" Target="../media/image384.png"/><Relationship Id="rId36" Type="http://schemas.openxmlformats.org/officeDocument/2006/relationships/image" Target="../media/image385.png"/><Relationship Id="rId37" Type="http://schemas.openxmlformats.org/officeDocument/2006/relationships/image" Target="../media/image386.png"/><Relationship Id="rId38" Type="http://schemas.openxmlformats.org/officeDocument/2006/relationships/image" Target="../media/image387.png"/><Relationship Id="rId39" Type="http://schemas.openxmlformats.org/officeDocument/2006/relationships/image" Target="../media/image388.png"/><Relationship Id="rId40" Type="http://schemas.openxmlformats.org/officeDocument/2006/relationships/image" Target="../media/image389.png"/><Relationship Id="rId41" Type="http://schemas.openxmlformats.org/officeDocument/2006/relationships/image" Target="../media/image390.png"/><Relationship Id="rId42" Type="http://schemas.openxmlformats.org/officeDocument/2006/relationships/image" Target="../media/image391.png"/><Relationship Id="rId43" Type="http://schemas.openxmlformats.org/officeDocument/2006/relationships/image" Target="../media/image392.png"/><Relationship Id="rId44" Type="http://schemas.openxmlformats.org/officeDocument/2006/relationships/image" Target="../media/image393.png"/><Relationship Id="rId45" Type="http://schemas.openxmlformats.org/officeDocument/2006/relationships/image" Target="../media/image394.png"/><Relationship Id="rId46" Type="http://schemas.openxmlformats.org/officeDocument/2006/relationships/image" Target="../media/image395.png"/><Relationship Id="rId47" Type="http://schemas.openxmlformats.org/officeDocument/2006/relationships/image" Target="../media/image396.png"/><Relationship Id="rId48" Type="http://schemas.openxmlformats.org/officeDocument/2006/relationships/image" Target="../media/image397.png"/><Relationship Id="rId49" Type="http://schemas.openxmlformats.org/officeDocument/2006/relationships/image" Target="../media/image398.png"/><Relationship Id="rId50" Type="http://schemas.openxmlformats.org/officeDocument/2006/relationships/image" Target="../media/image399.png"/><Relationship Id="rId51" Type="http://schemas.openxmlformats.org/officeDocument/2006/relationships/image" Target="../media/image400.png"/><Relationship Id="rId52" Type="http://schemas.openxmlformats.org/officeDocument/2006/relationships/image" Target="../media/image401.png"/><Relationship Id="rId53" Type="http://schemas.openxmlformats.org/officeDocument/2006/relationships/image" Target="../media/image402.png"/><Relationship Id="rId54" Type="http://schemas.openxmlformats.org/officeDocument/2006/relationships/image" Target="../media/image403.png"/><Relationship Id="rId55" Type="http://schemas.openxmlformats.org/officeDocument/2006/relationships/image" Target="../media/image404.png"/><Relationship Id="rId56" Type="http://schemas.openxmlformats.org/officeDocument/2006/relationships/image" Target="../media/image405.png"/><Relationship Id="rId57" Type="http://schemas.openxmlformats.org/officeDocument/2006/relationships/image" Target="../media/image406.png"/><Relationship Id="rId58" Type="http://schemas.openxmlformats.org/officeDocument/2006/relationships/image" Target="../media/image407.png"/><Relationship Id="rId59" Type="http://schemas.openxmlformats.org/officeDocument/2006/relationships/image" Target="../media/image408.png"/><Relationship Id="rId60" Type="http://schemas.openxmlformats.org/officeDocument/2006/relationships/image" Target="../media/image409.png"/><Relationship Id="rId61" Type="http://schemas.openxmlformats.org/officeDocument/2006/relationships/image" Target="../media/image410.png"/><Relationship Id="rId62" Type="http://schemas.openxmlformats.org/officeDocument/2006/relationships/image" Target="../media/image411.png"/><Relationship Id="rId63" Type="http://schemas.openxmlformats.org/officeDocument/2006/relationships/image" Target="../media/image412.png"/><Relationship Id="rId64" Type="http://schemas.openxmlformats.org/officeDocument/2006/relationships/image" Target="../media/image413.png"/><Relationship Id="rId65" Type="http://schemas.openxmlformats.org/officeDocument/2006/relationships/image" Target="../media/image414.png"/><Relationship Id="rId66" Type="http://schemas.openxmlformats.org/officeDocument/2006/relationships/image" Target="../media/image415.png"/><Relationship Id="rId67" Type="http://schemas.openxmlformats.org/officeDocument/2006/relationships/image" Target="../media/image416.png"/><Relationship Id="rId68" Type="http://schemas.openxmlformats.org/officeDocument/2006/relationships/image" Target="../media/image417.png"/><Relationship Id="rId69" Type="http://schemas.openxmlformats.org/officeDocument/2006/relationships/image" Target="../media/image418.png"/><Relationship Id="rId70" Type="http://schemas.openxmlformats.org/officeDocument/2006/relationships/image" Target="../media/image419.png"/><Relationship Id="rId71" Type="http://schemas.openxmlformats.org/officeDocument/2006/relationships/image" Target="../media/image420.png"/><Relationship Id="rId72" Type="http://schemas.openxmlformats.org/officeDocument/2006/relationships/image" Target="../media/image421.png"/><Relationship Id="rId73" Type="http://schemas.openxmlformats.org/officeDocument/2006/relationships/image" Target="../media/image422.png"/><Relationship Id="rId74" Type="http://schemas.openxmlformats.org/officeDocument/2006/relationships/image" Target="../media/image423.png"/><Relationship Id="rId75" Type="http://schemas.openxmlformats.org/officeDocument/2006/relationships/image" Target="../media/image424.png"/><Relationship Id="rId76" Type="http://schemas.openxmlformats.org/officeDocument/2006/relationships/image" Target="../media/image425.png"/><Relationship Id="rId77" Type="http://schemas.openxmlformats.org/officeDocument/2006/relationships/image" Target="../media/image426.png"/><Relationship Id="rId78" Type="http://schemas.openxmlformats.org/officeDocument/2006/relationships/image" Target="../media/image427.png"/><Relationship Id="rId79" Type="http://schemas.openxmlformats.org/officeDocument/2006/relationships/image" Target="../media/image428.png"/><Relationship Id="rId80" Type="http://schemas.openxmlformats.org/officeDocument/2006/relationships/image" Target="../media/image429.png"/><Relationship Id="rId81" Type="http://schemas.openxmlformats.org/officeDocument/2006/relationships/image" Target="../media/image430.png"/><Relationship Id="rId82" Type="http://schemas.openxmlformats.org/officeDocument/2006/relationships/image" Target="../media/image431.png"/><Relationship Id="rId83" Type="http://schemas.openxmlformats.org/officeDocument/2006/relationships/image" Target="../media/image432.png"/><Relationship Id="rId84" Type="http://schemas.openxmlformats.org/officeDocument/2006/relationships/image" Target="../media/image433.png"/><Relationship Id="rId85" Type="http://schemas.openxmlformats.org/officeDocument/2006/relationships/image" Target="../media/image434.png"/><Relationship Id="rId86" Type="http://schemas.openxmlformats.org/officeDocument/2006/relationships/image" Target="../media/image435.png"/><Relationship Id="rId87" Type="http://schemas.openxmlformats.org/officeDocument/2006/relationships/image" Target="../media/image436.png"/><Relationship Id="rId88" Type="http://schemas.openxmlformats.org/officeDocument/2006/relationships/image" Target="../media/image437.png"/><Relationship Id="rId89" Type="http://schemas.openxmlformats.org/officeDocument/2006/relationships/image" Target="../media/image438.png"/><Relationship Id="rId90" Type="http://schemas.openxmlformats.org/officeDocument/2006/relationships/image" Target="../media/image439.png"/><Relationship Id="rId91" Type="http://schemas.openxmlformats.org/officeDocument/2006/relationships/image" Target="../media/image440.png"/><Relationship Id="rId92" Type="http://schemas.openxmlformats.org/officeDocument/2006/relationships/image" Target="../media/image441.png"/><Relationship Id="rId93" Type="http://schemas.openxmlformats.org/officeDocument/2006/relationships/image" Target="../media/image442.png"/><Relationship Id="rId94" Type="http://schemas.openxmlformats.org/officeDocument/2006/relationships/image" Target="../media/image443.png"/><Relationship Id="rId95" Type="http://schemas.openxmlformats.org/officeDocument/2006/relationships/image" Target="../media/image444.png"/><Relationship Id="rId96" Type="http://schemas.openxmlformats.org/officeDocument/2006/relationships/image" Target="../media/image445.png"/><Relationship Id="rId97" Type="http://schemas.openxmlformats.org/officeDocument/2006/relationships/image" Target="../media/image446.png"/><Relationship Id="rId98" Type="http://schemas.openxmlformats.org/officeDocument/2006/relationships/image" Target="../media/image447.png"/><Relationship Id="rId99" Type="http://schemas.openxmlformats.org/officeDocument/2006/relationships/image" Target="../media/image448.png"/><Relationship Id="rId100" Type="http://schemas.openxmlformats.org/officeDocument/2006/relationships/image" Target="../media/image449.png"/><Relationship Id="rId101" Type="http://schemas.openxmlformats.org/officeDocument/2006/relationships/image" Target="../media/image450.png"/><Relationship Id="rId102" Type="http://schemas.openxmlformats.org/officeDocument/2006/relationships/image" Target="../media/image451.png"/><Relationship Id="rId103" Type="http://schemas.openxmlformats.org/officeDocument/2006/relationships/image" Target="../media/image452.png"/><Relationship Id="rId104" Type="http://schemas.openxmlformats.org/officeDocument/2006/relationships/image" Target="../media/image453.png"/><Relationship Id="rId105" Type="http://schemas.openxmlformats.org/officeDocument/2006/relationships/image" Target="../media/image454.png"/><Relationship Id="rId106" Type="http://schemas.openxmlformats.org/officeDocument/2006/relationships/image" Target="../media/image455.png"/><Relationship Id="rId107" Type="http://schemas.openxmlformats.org/officeDocument/2006/relationships/image" Target="../media/image456.png"/><Relationship Id="rId108" Type="http://schemas.openxmlformats.org/officeDocument/2006/relationships/image" Target="../media/image457.png"/><Relationship Id="rId109" Type="http://schemas.openxmlformats.org/officeDocument/2006/relationships/image" Target="../media/image458.png"/><Relationship Id="rId110" Type="http://schemas.openxmlformats.org/officeDocument/2006/relationships/image" Target="../media/image459.png"/><Relationship Id="rId111" Type="http://schemas.openxmlformats.org/officeDocument/2006/relationships/image" Target="../media/image460.png"/><Relationship Id="rId112" Type="http://schemas.openxmlformats.org/officeDocument/2006/relationships/image" Target="../media/image461.png"/><Relationship Id="rId113" Type="http://schemas.openxmlformats.org/officeDocument/2006/relationships/image" Target="../media/image462.png"/><Relationship Id="rId114" Type="http://schemas.openxmlformats.org/officeDocument/2006/relationships/image" Target="../media/image463.png"/><Relationship Id="rId115" Type="http://schemas.openxmlformats.org/officeDocument/2006/relationships/image" Target="../media/image464.png"/><Relationship Id="rId116" Type="http://schemas.openxmlformats.org/officeDocument/2006/relationships/image" Target="../media/image465.png"/><Relationship Id="rId117" Type="http://schemas.openxmlformats.org/officeDocument/2006/relationships/image" Target="../media/image466.png"/><Relationship Id="rId118" Type="http://schemas.openxmlformats.org/officeDocument/2006/relationships/image" Target="../media/image467.png"/><Relationship Id="rId119" Type="http://schemas.openxmlformats.org/officeDocument/2006/relationships/image" Target="../media/image468.png"/><Relationship Id="rId120" Type="http://schemas.openxmlformats.org/officeDocument/2006/relationships/image" Target="../media/image469.png"/><Relationship Id="rId121" Type="http://schemas.openxmlformats.org/officeDocument/2006/relationships/image" Target="../media/image470.png"/><Relationship Id="rId122" Type="http://schemas.openxmlformats.org/officeDocument/2006/relationships/image" Target="../media/image471.png"/><Relationship Id="rId123" Type="http://schemas.openxmlformats.org/officeDocument/2006/relationships/image" Target="../media/image472.png"/><Relationship Id="rId124" Type="http://schemas.openxmlformats.org/officeDocument/2006/relationships/image" Target="../media/image473.png"/><Relationship Id="rId125" Type="http://schemas.openxmlformats.org/officeDocument/2006/relationships/image" Target="../media/image474.png"/><Relationship Id="rId126" Type="http://schemas.openxmlformats.org/officeDocument/2006/relationships/image" Target="../media/image475.png"/><Relationship Id="rId127" Type="http://schemas.openxmlformats.org/officeDocument/2006/relationships/image" Target="../media/image476.png"/><Relationship Id="rId128" Type="http://schemas.openxmlformats.org/officeDocument/2006/relationships/image" Target="../media/image477.png"/><Relationship Id="rId129" Type="http://schemas.openxmlformats.org/officeDocument/2006/relationships/image" Target="../media/image478.png"/><Relationship Id="rId130" Type="http://schemas.openxmlformats.org/officeDocument/2006/relationships/image" Target="../media/image479.png"/><Relationship Id="rId131" Type="http://schemas.openxmlformats.org/officeDocument/2006/relationships/image" Target="../media/image480.png"/><Relationship Id="rId132" Type="http://schemas.openxmlformats.org/officeDocument/2006/relationships/image" Target="../media/image481.png"/><Relationship Id="rId133" Type="http://schemas.openxmlformats.org/officeDocument/2006/relationships/image" Target="../media/image482.png"/><Relationship Id="rId134" Type="http://schemas.openxmlformats.org/officeDocument/2006/relationships/image" Target="../media/image483.png"/><Relationship Id="rId135" Type="http://schemas.openxmlformats.org/officeDocument/2006/relationships/image" Target="../media/image484.png"/><Relationship Id="rId136" Type="http://schemas.openxmlformats.org/officeDocument/2006/relationships/image" Target="../media/image485.png"/><Relationship Id="rId137" Type="http://schemas.openxmlformats.org/officeDocument/2006/relationships/image" Target="../media/image486.png"/><Relationship Id="rId138" Type="http://schemas.openxmlformats.org/officeDocument/2006/relationships/image" Target="../media/image487.png"/><Relationship Id="rId139" Type="http://schemas.openxmlformats.org/officeDocument/2006/relationships/image" Target="../media/image488.png"/><Relationship Id="rId140" Type="http://schemas.openxmlformats.org/officeDocument/2006/relationships/image" Target="../media/image489.png"/><Relationship Id="rId141" Type="http://schemas.openxmlformats.org/officeDocument/2006/relationships/image" Target="../media/image490.png"/><Relationship Id="rId142" Type="http://schemas.openxmlformats.org/officeDocument/2006/relationships/image" Target="../media/image491.png"/><Relationship Id="rId143" Type="http://schemas.openxmlformats.org/officeDocument/2006/relationships/image" Target="../media/image492.png"/><Relationship Id="rId144" Type="http://schemas.openxmlformats.org/officeDocument/2006/relationships/image" Target="../media/image493.png"/><Relationship Id="rId145" Type="http://schemas.openxmlformats.org/officeDocument/2006/relationships/image" Target="../media/image494.png"/><Relationship Id="rId146" Type="http://schemas.openxmlformats.org/officeDocument/2006/relationships/image" Target="../media/image495.png"/><Relationship Id="rId147" Type="http://schemas.openxmlformats.org/officeDocument/2006/relationships/image" Target="../media/image496.png"/><Relationship Id="rId148" Type="http://schemas.openxmlformats.org/officeDocument/2006/relationships/image" Target="../media/image497.png"/><Relationship Id="rId149" Type="http://schemas.openxmlformats.org/officeDocument/2006/relationships/image" Target="../media/image498.png"/><Relationship Id="rId150" Type="http://schemas.openxmlformats.org/officeDocument/2006/relationships/image" Target="../media/image499.png"/><Relationship Id="rId151" Type="http://schemas.openxmlformats.org/officeDocument/2006/relationships/image" Target="../media/image500.png"/><Relationship Id="rId152" Type="http://schemas.openxmlformats.org/officeDocument/2006/relationships/image" Target="../media/image501.png"/><Relationship Id="rId153" Type="http://schemas.openxmlformats.org/officeDocument/2006/relationships/image" Target="../media/image502.png"/><Relationship Id="rId154" Type="http://schemas.openxmlformats.org/officeDocument/2006/relationships/image" Target="../media/image503.png"/><Relationship Id="rId155" Type="http://schemas.openxmlformats.org/officeDocument/2006/relationships/image" Target="../media/image504.png"/><Relationship Id="rId156" Type="http://schemas.openxmlformats.org/officeDocument/2006/relationships/image" Target="../media/image505.png"/><Relationship Id="rId157" Type="http://schemas.openxmlformats.org/officeDocument/2006/relationships/image" Target="../media/image506.png"/><Relationship Id="rId158" Type="http://schemas.openxmlformats.org/officeDocument/2006/relationships/image" Target="../media/image507.png"/><Relationship Id="rId159" Type="http://schemas.openxmlformats.org/officeDocument/2006/relationships/image" Target="../media/image508.png"/><Relationship Id="rId160" Type="http://schemas.openxmlformats.org/officeDocument/2006/relationships/image" Target="../media/image509.png"/><Relationship Id="rId161" Type="http://schemas.openxmlformats.org/officeDocument/2006/relationships/image" Target="../media/image510.png"/><Relationship Id="rId162" Type="http://schemas.openxmlformats.org/officeDocument/2006/relationships/image" Target="../media/image511.png"/><Relationship Id="rId163" Type="http://schemas.openxmlformats.org/officeDocument/2006/relationships/image" Target="../media/image512.png"/><Relationship Id="rId164" Type="http://schemas.openxmlformats.org/officeDocument/2006/relationships/image" Target="../media/image513.png"/><Relationship Id="rId165" Type="http://schemas.openxmlformats.org/officeDocument/2006/relationships/image" Target="../media/image514.png"/><Relationship Id="rId166" Type="http://schemas.openxmlformats.org/officeDocument/2006/relationships/image" Target="../media/image515.png"/><Relationship Id="rId167" Type="http://schemas.openxmlformats.org/officeDocument/2006/relationships/image" Target="../media/image516.png"/><Relationship Id="rId168" Type="http://schemas.openxmlformats.org/officeDocument/2006/relationships/image" Target="../media/image517.png"/><Relationship Id="rId169" Type="http://schemas.openxmlformats.org/officeDocument/2006/relationships/image" Target="../media/image518.png"/><Relationship Id="rId170" Type="http://schemas.openxmlformats.org/officeDocument/2006/relationships/image" Target="../media/image519.png"/><Relationship Id="rId171" Type="http://schemas.openxmlformats.org/officeDocument/2006/relationships/image" Target="../media/image520.png"/><Relationship Id="rId172" Type="http://schemas.openxmlformats.org/officeDocument/2006/relationships/image" Target="../media/image521.png"/><Relationship Id="rId173" Type="http://schemas.openxmlformats.org/officeDocument/2006/relationships/image" Target="../media/image522.png"/><Relationship Id="rId174" Type="http://schemas.openxmlformats.org/officeDocument/2006/relationships/image" Target="../media/image523.png"/><Relationship Id="rId175" Type="http://schemas.openxmlformats.org/officeDocument/2006/relationships/image" Target="../media/image524.png"/><Relationship Id="rId176" Type="http://schemas.openxmlformats.org/officeDocument/2006/relationships/image" Target="../media/image525.png"/><Relationship Id="rId177" Type="http://schemas.openxmlformats.org/officeDocument/2006/relationships/image" Target="../media/image526.png"/><Relationship Id="rId178" Type="http://schemas.openxmlformats.org/officeDocument/2006/relationships/image" Target="../media/image527.png"/><Relationship Id="rId179" Type="http://schemas.openxmlformats.org/officeDocument/2006/relationships/image" Target="../media/image528.png"/><Relationship Id="rId180" Type="http://schemas.openxmlformats.org/officeDocument/2006/relationships/image" Target="../media/image529.png"/><Relationship Id="rId181" Type="http://schemas.openxmlformats.org/officeDocument/2006/relationships/image" Target="../media/image530.png"/><Relationship Id="rId182" Type="http://schemas.openxmlformats.org/officeDocument/2006/relationships/image" Target="../media/image531.png"/><Relationship Id="rId183" Type="http://schemas.openxmlformats.org/officeDocument/2006/relationships/image" Target="../media/image532.png"/><Relationship Id="rId184" Type="http://schemas.openxmlformats.org/officeDocument/2006/relationships/image" Target="../media/image533.png"/><Relationship Id="rId185" Type="http://schemas.openxmlformats.org/officeDocument/2006/relationships/image" Target="../media/image534.png"/><Relationship Id="rId186" Type="http://schemas.openxmlformats.org/officeDocument/2006/relationships/image" Target="../media/image535.png"/><Relationship Id="rId187" Type="http://schemas.openxmlformats.org/officeDocument/2006/relationships/image" Target="../media/image536.png"/><Relationship Id="rId188" Type="http://schemas.openxmlformats.org/officeDocument/2006/relationships/image" Target="../media/image537.png"/><Relationship Id="rId189" Type="http://schemas.openxmlformats.org/officeDocument/2006/relationships/image" Target="../media/image538.png"/><Relationship Id="rId190" Type="http://schemas.openxmlformats.org/officeDocument/2006/relationships/image" Target="../media/image539.png"/><Relationship Id="rId191" Type="http://schemas.openxmlformats.org/officeDocument/2006/relationships/image" Target="../media/image540.png"/><Relationship Id="rId192" Type="http://schemas.openxmlformats.org/officeDocument/2006/relationships/image" Target="../media/image541.png"/><Relationship Id="rId193" Type="http://schemas.openxmlformats.org/officeDocument/2006/relationships/image" Target="../media/image542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3.png"/><Relationship Id="rId3" Type="http://schemas.openxmlformats.org/officeDocument/2006/relationships/image" Target="../media/image544.png"/><Relationship Id="rId4" Type="http://schemas.openxmlformats.org/officeDocument/2006/relationships/image" Target="../media/image545.png"/><Relationship Id="rId5" Type="http://schemas.openxmlformats.org/officeDocument/2006/relationships/image" Target="../media/image546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7.png"/><Relationship Id="rId3" Type="http://schemas.openxmlformats.org/officeDocument/2006/relationships/image" Target="../media/image548.png"/><Relationship Id="rId4" Type="http://schemas.openxmlformats.org/officeDocument/2006/relationships/image" Target="../media/image549.png"/><Relationship Id="rId5" Type="http://schemas.openxmlformats.org/officeDocument/2006/relationships/image" Target="../media/image550.png"/><Relationship Id="rId6" Type="http://schemas.openxmlformats.org/officeDocument/2006/relationships/image" Target="../media/image551.png"/><Relationship Id="rId7" Type="http://schemas.openxmlformats.org/officeDocument/2006/relationships/image" Target="../media/image552.png"/><Relationship Id="rId8" Type="http://schemas.openxmlformats.org/officeDocument/2006/relationships/image" Target="../media/image553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4.png"/><Relationship Id="rId3" Type="http://schemas.openxmlformats.org/officeDocument/2006/relationships/image" Target="../media/image555.png"/><Relationship Id="rId4" Type="http://schemas.openxmlformats.org/officeDocument/2006/relationships/image" Target="../media/image556.png"/><Relationship Id="rId5" Type="http://schemas.openxmlformats.org/officeDocument/2006/relationships/image" Target="../media/image557.png"/><Relationship Id="rId6" Type="http://schemas.openxmlformats.org/officeDocument/2006/relationships/image" Target="../media/image558.png"/><Relationship Id="rId7" Type="http://schemas.openxmlformats.org/officeDocument/2006/relationships/image" Target="../media/image559.png"/><Relationship Id="rId8" Type="http://schemas.openxmlformats.org/officeDocument/2006/relationships/image" Target="../media/image560.png"/><Relationship Id="rId9" Type="http://schemas.openxmlformats.org/officeDocument/2006/relationships/hyperlink" Target="http://shabal.in/visuals.html" TargetMode="Externa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1.png"/><Relationship Id="rId3" Type="http://schemas.openxmlformats.org/officeDocument/2006/relationships/image" Target="../media/image562.png"/><Relationship Id="rId4" Type="http://schemas.openxmlformats.org/officeDocument/2006/relationships/image" Target="../media/image563.png"/><Relationship Id="rId5" Type="http://schemas.openxmlformats.org/officeDocument/2006/relationships/image" Target="../media/image564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5.png"/><Relationship Id="rId3" Type="http://schemas.openxmlformats.org/officeDocument/2006/relationships/image" Target="../media/image566.png"/><Relationship Id="rId4" Type="http://schemas.openxmlformats.org/officeDocument/2006/relationships/image" Target="../media/image567.png"/><Relationship Id="rId5" Type="http://schemas.openxmlformats.org/officeDocument/2006/relationships/image" Target="../media/image568.png"/><Relationship Id="rId6" Type="http://schemas.openxmlformats.org/officeDocument/2006/relationships/image" Target="../media/image569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0.png"/><Relationship Id="rId3" Type="http://schemas.openxmlformats.org/officeDocument/2006/relationships/image" Target="../media/image571.png"/><Relationship Id="rId4" Type="http://schemas.openxmlformats.org/officeDocument/2006/relationships/image" Target="../media/image572.png"/><Relationship Id="rId5" Type="http://schemas.openxmlformats.org/officeDocument/2006/relationships/image" Target="../media/image573.png"/><Relationship Id="rId6" Type="http://schemas.openxmlformats.org/officeDocument/2006/relationships/image" Target="../media/image574.png"/><Relationship Id="rId7" Type="http://schemas.openxmlformats.org/officeDocument/2006/relationships/image" Target="../media/image575.png"/><Relationship Id="rId8" Type="http://schemas.openxmlformats.org/officeDocument/2006/relationships/image" Target="../media/image576.png"/><Relationship Id="rId9" Type="http://schemas.openxmlformats.org/officeDocument/2006/relationships/image" Target="../media/image577.png"/><Relationship Id="rId10" Type="http://schemas.openxmlformats.org/officeDocument/2006/relationships/image" Target="../media/image578.png"/><Relationship Id="rId11" Type="http://schemas.openxmlformats.org/officeDocument/2006/relationships/image" Target="../media/image579.png"/><Relationship Id="rId12" Type="http://schemas.openxmlformats.org/officeDocument/2006/relationships/image" Target="../media/image580.png"/><Relationship Id="rId13" Type="http://schemas.openxmlformats.org/officeDocument/2006/relationships/image" Target="../media/image581.png"/><Relationship Id="rId14" Type="http://schemas.openxmlformats.org/officeDocument/2006/relationships/image" Target="../media/image582.png"/><Relationship Id="rId15" Type="http://schemas.openxmlformats.org/officeDocument/2006/relationships/image" Target="../media/image583.png"/><Relationship Id="rId16" Type="http://schemas.openxmlformats.org/officeDocument/2006/relationships/image" Target="../media/image584.png"/><Relationship Id="rId17" Type="http://schemas.openxmlformats.org/officeDocument/2006/relationships/image" Target="../media/image585.png"/><Relationship Id="rId18" Type="http://schemas.openxmlformats.org/officeDocument/2006/relationships/image" Target="../media/image586.png"/><Relationship Id="rId19" Type="http://schemas.openxmlformats.org/officeDocument/2006/relationships/image" Target="../media/image587.png"/><Relationship Id="rId20" Type="http://schemas.openxmlformats.org/officeDocument/2006/relationships/image" Target="../media/image588.png"/><Relationship Id="rId21" Type="http://schemas.openxmlformats.org/officeDocument/2006/relationships/image" Target="../media/image589.png"/><Relationship Id="rId22" Type="http://schemas.openxmlformats.org/officeDocument/2006/relationships/image" Target="../media/image590.png"/><Relationship Id="rId23" Type="http://schemas.openxmlformats.org/officeDocument/2006/relationships/image" Target="../media/image591.png"/><Relationship Id="rId24" Type="http://schemas.openxmlformats.org/officeDocument/2006/relationships/image" Target="../media/image592.png"/><Relationship Id="rId25" Type="http://schemas.openxmlformats.org/officeDocument/2006/relationships/image" Target="../media/image593.png"/><Relationship Id="rId26" Type="http://schemas.openxmlformats.org/officeDocument/2006/relationships/image" Target="../media/image594.png"/><Relationship Id="rId27" Type="http://schemas.openxmlformats.org/officeDocument/2006/relationships/image" Target="../media/image595.png"/><Relationship Id="rId28" Type="http://schemas.openxmlformats.org/officeDocument/2006/relationships/image" Target="../media/image596.png"/><Relationship Id="rId29" Type="http://schemas.openxmlformats.org/officeDocument/2006/relationships/image" Target="../media/image597.png"/><Relationship Id="rId30" Type="http://schemas.openxmlformats.org/officeDocument/2006/relationships/image" Target="../media/image598.png"/><Relationship Id="rId31" Type="http://schemas.openxmlformats.org/officeDocument/2006/relationships/image" Target="../media/image599.png"/><Relationship Id="rId32" Type="http://schemas.openxmlformats.org/officeDocument/2006/relationships/image" Target="../media/image600.png"/><Relationship Id="rId33" Type="http://schemas.openxmlformats.org/officeDocument/2006/relationships/image" Target="../media/image601.png"/><Relationship Id="rId34" Type="http://schemas.openxmlformats.org/officeDocument/2006/relationships/image" Target="../media/image602.png"/><Relationship Id="rId35" Type="http://schemas.openxmlformats.org/officeDocument/2006/relationships/image" Target="../media/image603.png"/><Relationship Id="rId36" Type="http://schemas.openxmlformats.org/officeDocument/2006/relationships/image" Target="../media/image604.png"/><Relationship Id="rId37" Type="http://schemas.openxmlformats.org/officeDocument/2006/relationships/image" Target="../media/image605.png"/><Relationship Id="rId38" Type="http://schemas.openxmlformats.org/officeDocument/2006/relationships/image" Target="../media/image606.png"/><Relationship Id="rId39" Type="http://schemas.openxmlformats.org/officeDocument/2006/relationships/image" Target="../media/image607.png"/><Relationship Id="rId40" Type="http://schemas.openxmlformats.org/officeDocument/2006/relationships/image" Target="../media/image608.png"/><Relationship Id="rId41" Type="http://schemas.openxmlformats.org/officeDocument/2006/relationships/image" Target="../media/image609.png"/><Relationship Id="rId42" Type="http://schemas.openxmlformats.org/officeDocument/2006/relationships/image" Target="../media/image610.png"/><Relationship Id="rId43" Type="http://schemas.openxmlformats.org/officeDocument/2006/relationships/image" Target="../media/image611.png"/><Relationship Id="rId44" Type="http://schemas.openxmlformats.org/officeDocument/2006/relationships/image" Target="../media/image612.png"/><Relationship Id="rId45" Type="http://schemas.openxmlformats.org/officeDocument/2006/relationships/image" Target="../media/image613.png"/><Relationship Id="rId46" Type="http://schemas.openxmlformats.org/officeDocument/2006/relationships/image" Target="../media/image614.png"/><Relationship Id="rId47" Type="http://schemas.openxmlformats.org/officeDocument/2006/relationships/image" Target="../media/image615.png"/><Relationship Id="rId48" Type="http://schemas.openxmlformats.org/officeDocument/2006/relationships/image" Target="../media/image616.png"/><Relationship Id="rId49" Type="http://schemas.openxmlformats.org/officeDocument/2006/relationships/image" Target="../media/image617.png"/><Relationship Id="rId50" Type="http://schemas.openxmlformats.org/officeDocument/2006/relationships/image" Target="../media/image618.png"/><Relationship Id="rId51" Type="http://schemas.openxmlformats.org/officeDocument/2006/relationships/image" Target="../media/image619.png"/><Relationship Id="rId52" Type="http://schemas.openxmlformats.org/officeDocument/2006/relationships/image" Target="../media/image620.png"/><Relationship Id="rId53" Type="http://schemas.openxmlformats.org/officeDocument/2006/relationships/image" Target="../media/image621.png"/><Relationship Id="rId54" Type="http://schemas.openxmlformats.org/officeDocument/2006/relationships/image" Target="../media/image622.png"/><Relationship Id="rId55" Type="http://schemas.openxmlformats.org/officeDocument/2006/relationships/image" Target="../media/image623.png"/><Relationship Id="rId56" Type="http://schemas.openxmlformats.org/officeDocument/2006/relationships/image" Target="../media/image624.png"/><Relationship Id="rId57" Type="http://schemas.openxmlformats.org/officeDocument/2006/relationships/image" Target="../media/image625.png"/><Relationship Id="rId58" Type="http://schemas.openxmlformats.org/officeDocument/2006/relationships/image" Target="../media/image626.png"/><Relationship Id="rId59" Type="http://schemas.openxmlformats.org/officeDocument/2006/relationships/image" Target="../media/image627.png"/><Relationship Id="rId60" Type="http://schemas.openxmlformats.org/officeDocument/2006/relationships/image" Target="../media/image628.png"/><Relationship Id="rId61" Type="http://schemas.openxmlformats.org/officeDocument/2006/relationships/image" Target="../media/image629.png"/><Relationship Id="rId62" Type="http://schemas.openxmlformats.org/officeDocument/2006/relationships/image" Target="../media/image630.png"/><Relationship Id="rId63" Type="http://schemas.openxmlformats.org/officeDocument/2006/relationships/image" Target="../media/image631.png"/><Relationship Id="rId64" Type="http://schemas.openxmlformats.org/officeDocument/2006/relationships/image" Target="../media/image632.png"/><Relationship Id="rId65" Type="http://schemas.openxmlformats.org/officeDocument/2006/relationships/image" Target="../media/image633.png"/><Relationship Id="rId66" Type="http://schemas.openxmlformats.org/officeDocument/2006/relationships/image" Target="../media/image634.png"/><Relationship Id="rId67" Type="http://schemas.openxmlformats.org/officeDocument/2006/relationships/image" Target="../media/image635.png"/><Relationship Id="rId68" Type="http://schemas.openxmlformats.org/officeDocument/2006/relationships/image" Target="../media/image636.png"/><Relationship Id="rId69" Type="http://schemas.openxmlformats.org/officeDocument/2006/relationships/image" Target="../media/image637.png"/><Relationship Id="rId70" Type="http://schemas.openxmlformats.org/officeDocument/2006/relationships/image" Target="../media/image638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9.png"/><Relationship Id="rId3" Type="http://schemas.openxmlformats.org/officeDocument/2006/relationships/image" Target="../media/image640.png"/><Relationship Id="rId4" Type="http://schemas.openxmlformats.org/officeDocument/2006/relationships/image" Target="../media/image641.png"/><Relationship Id="rId5" Type="http://schemas.openxmlformats.org/officeDocument/2006/relationships/image" Target="../media/image642.png"/><Relationship Id="rId6" Type="http://schemas.openxmlformats.org/officeDocument/2006/relationships/image" Target="../media/image643.png"/><Relationship Id="rId7" Type="http://schemas.openxmlformats.org/officeDocument/2006/relationships/image" Target="../media/image644.png"/><Relationship Id="rId8" Type="http://schemas.openxmlformats.org/officeDocument/2006/relationships/image" Target="../media/image645.png"/><Relationship Id="rId9" Type="http://schemas.openxmlformats.org/officeDocument/2006/relationships/image" Target="../media/image646.png"/><Relationship Id="rId10" Type="http://schemas.openxmlformats.org/officeDocument/2006/relationships/image" Target="../media/image647.png"/><Relationship Id="rId11" Type="http://schemas.openxmlformats.org/officeDocument/2006/relationships/image" Target="../media/image648.png"/><Relationship Id="rId12" Type="http://schemas.openxmlformats.org/officeDocument/2006/relationships/image" Target="../media/image649.png"/><Relationship Id="rId13" Type="http://schemas.openxmlformats.org/officeDocument/2006/relationships/image" Target="../media/image650.png"/><Relationship Id="rId14" Type="http://schemas.openxmlformats.org/officeDocument/2006/relationships/image" Target="../media/image651.png"/><Relationship Id="rId15" Type="http://schemas.openxmlformats.org/officeDocument/2006/relationships/image" Target="../media/image652.png"/><Relationship Id="rId16" Type="http://schemas.openxmlformats.org/officeDocument/2006/relationships/image" Target="../media/image653.png"/><Relationship Id="rId17" Type="http://schemas.openxmlformats.org/officeDocument/2006/relationships/image" Target="../media/image654.png"/><Relationship Id="rId18" Type="http://schemas.openxmlformats.org/officeDocument/2006/relationships/image" Target="../media/image655.png"/><Relationship Id="rId19" Type="http://schemas.openxmlformats.org/officeDocument/2006/relationships/image" Target="../media/image656.png"/><Relationship Id="rId20" Type="http://schemas.openxmlformats.org/officeDocument/2006/relationships/image" Target="../media/image657.png"/><Relationship Id="rId21" Type="http://schemas.openxmlformats.org/officeDocument/2006/relationships/image" Target="../media/image658.png"/><Relationship Id="rId22" Type="http://schemas.openxmlformats.org/officeDocument/2006/relationships/image" Target="../media/image659.png"/><Relationship Id="rId23" Type="http://schemas.openxmlformats.org/officeDocument/2006/relationships/image" Target="../media/image660.png"/><Relationship Id="rId24" Type="http://schemas.openxmlformats.org/officeDocument/2006/relationships/image" Target="../media/image661.png"/><Relationship Id="rId25" Type="http://schemas.openxmlformats.org/officeDocument/2006/relationships/image" Target="../media/image662.png"/><Relationship Id="rId26" Type="http://schemas.openxmlformats.org/officeDocument/2006/relationships/image" Target="../media/image663.png"/><Relationship Id="rId27" Type="http://schemas.openxmlformats.org/officeDocument/2006/relationships/image" Target="../media/image664.png"/><Relationship Id="rId28" Type="http://schemas.openxmlformats.org/officeDocument/2006/relationships/image" Target="../media/image665.png"/><Relationship Id="rId29" Type="http://schemas.openxmlformats.org/officeDocument/2006/relationships/image" Target="../media/image666.png"/><Relationship Id="rId30" Type="http://schemas.openxmlformats.org/officeDocument/2006/relationships/image" Target="../media/image667.png"/><Relationship Id="rId31" Type="http://schemas.openxmlformats.org/officeDocument/2006/relationships/image" Target="../media/image668.png"/><Relationship Id="rId32" Type="http://schemas.openxmlformats.org/officeDocument/2006/relationships/image" Target="../media/image669.png"/><Relationship Id="rId33" Type="http://schemas.openxmlformats.org/officeDocument/2006/relationships/image" Target="../media/image670.png"/><Relationship Id="rId34" Type="http://schemas.openxmlformats.org/officeDocument/2006/relationships/image" Target="../media/image671.png"/><Relationship Id="rId35" Type="http://schemas.openxmlformats.org/officeDocument/2006/relationships/image" Target="../media/image672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3.png"/><Relationship Id="rId3" Type="http://schemas.openxmlformats.org/officeDocument/2006/relationships/image" Target="../media/image674.png"/><Relationship Id="rId4" Type="http://schemas.openxmlformats.org/officeDocument/2006/relationships/image" Target="../media/image675.png"/><Relationship Id="rId5" Type="http://schemas.openxmlformats.org/officeDocument/2006/relationships/image" Target="../media/image676.png"/><Relationship Id="rId6" Type="http://schemas.openxmlformats.org/officeDocument/2006/relationships/image" Target="../media/image677.png"/><Relationship Id="rId7" Type="http://schemas.openxmlformats.org/officeDocument/2006/relationships/image" Target="../media/image678.png"/><Relationship Id="rId8" Type="http://schemas.openxmlformats.org/officeDocument/2006/relationships/image" Target="../media/image679.png"/><Relationship Id="rId9" Type="http://schemas.openxmlformats.org/officeDocument/2006/relationships/image" Target="../media/image680.png"/><Relationship Id="rId10" Type="http://schemas.openxmlformats.org/officeDocument/2006/relationships/image" Target="../media/image681.png"/><Relationship Id="rId11" Type="http://schemas.openxmlformats.org/officeDocument/2006/relationships/image" Target="../media/image682.png"/><Relationship Id="rId12" Type="http://schemas.openxmlformats.org/officeDocument/2006/relationships/image" Target="../media/image683.png"/><Relationship Id="rId13" Type="http://schemas.openxmlformats.org/officeDocument/2006/relationships/image" Target="../media/image684.png"/><Relationship Id="rId14" Type="http://schemas.openxmlformats.org/officeDocument/2006/relationships/image" Target="../media/image685.png"/><Relationship Id="rId15" Type="http://schemas.openxmlformats.org/officeDocument/2006/relationships/image" Target="../media/image686.png"/><Relationship Id="rId16" Type="http://schemas.openxmlformats.org/officeDocument/2006/relationships/image" Target="../media/image687.png"/><Relationship Id="rId17" Type="http://schemas.openxmlformats.org/officeDocument/2006/relationships/image" Target="../media/image688.png"/><Relationship Id="rId18" Type="http://schemas.openxmlformats.org/officeDocument/2006/relationships/image" Target="../media/image689.png"/><Relationship Id="rId19" Type="http://schemas.openxmlformats.org/officeDocument/2006/relationships/image" Target="../media/image690.png"/><Relationship Id="rId20" Type="http://schemas.openxmlformats.org/officeDocument/2006/relationships/image" Target="../media/image691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2.png"/><Relationship Id="rId3" Type="http://schemas.openxmlformats.org/officeDocument/2006/relationships/image" Target="../media/image693.png"/><Relationship Id="rId4" Type="http://schemas.openxmlformats.org/officeDocument/2006/relationships/image" Target="../media/image69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7891" y="3412972"/>
            <a:ext cx="4978908" cy="120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747427" y="3448951"/>
            <a:ext cx="4897120" cy="0"/>
          </a:xfrm>
          <a:custGeom>
            <a:avLst/>
            <a:gdLst/>
            <a:ahLst/>
            <a:cxnLst/>
            <a:rect l="l" t="t" r="r" b="b"/>
            <a:pathLst>
              <a:path w="4897120" h="0">
                <a:moveTo>
                  <a:pt x="0" y="0"/>
                </a:moveTo>
                <a:lnTo>
                  <a:pt x="4896548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67301" y="5663478"/>
            <a:ext cx="2213470" cy="504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21729" y="5663328"/>
            <a:ext cx="1764271" cy="582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193" y="1788718"/>
            <a:ext cx="3759718" cy="32194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91484" y="1293875"/>
            <a:ext cx="5565648" cy="208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94176" y="3560051"/>
            <a:ext cx="1384553" cy="379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67834" y="3560051"/>
            <a:ext cx="3183636" cy="3794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94176" y="4163567"/>
            <a:ext cx="4096512" cy="3794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694176" y="4465320"/>
            <a:ext cx="2685288" cy="3794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68567" y="4465320"/>
            <a:ext cx="1238249" cy="3794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070597" y="4465320"/>
            <a:ext cx="1298448" cy="3794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694176" y="4767071"/>
            <a:ext cx="2241042" cy="3794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826167" y="3634879"/>
            <a:ext cx="4390390" cy="1487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E36C09"/>
                </a:solidFill>
                <a:latin typeface="Tahoma"/>
                <a:cs typeface="Tahoma"/>
              </a:rPr>
              <a:t>01204456 </a:t>
            </a: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Social Networks Data</a:t>
            </a:r>
            <a:r>
              <a:rPr dirty="0" sz="180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Mining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10000"/>
              </a:lnSpc>
            </a:pP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Department </a:t>
            </a:r>
            <a:r>
              <a:rPr dirty="0" sz="1800">
                <a:solidFill>
                  <a:srgbClr val="E36C09"/>
                </a:solidFill>
                <a:latin typeface="Tahoma"/>
                <a:cs typeface="Tahoma"/>
              </a:rPr>
              <a:t>of </a:t>
            </a: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Computer Engineering  </a:t>
            </a:r>
            <a:r>
              <a:rPr dirty="0" sz="1800" spc="-20">
                <a:solidFill>
                  <a:srgbClr val="E36C09"/>
                </a:solidFill>
                <a:latin typeface="Tahoma"/>
                <a:cs typeface="Tahoma"/>
              </a:rPr>
              <a:t>Faculty </a:t>
            </a:r>
            <a:r>
              <a:rPr dirty="0" sz="1800">
                <a:solidFill>
                  <a:srgbClr val="E36C09"/>
                </a:solidFill>
                <a:latin typeface="Tahoma"/>
                <a:cs typeface="Tahoma"/>
              </a:rPr>
              <a:t>of </a:t>
            </a: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Engineering, </a:t>
            </a:r>
            <a:r>
              <a:rPr dirty="0" sz="1800" spc="-10">
                <a:solidFill>
                  <a:srgbClr val="E36C09"/>
                </a:solidFill>
                <a:latin typeface="Tahoma"/>
                <a:cs typeface="Tahoma"/>
              </a:rPr>
              <a:t>Kasetsart </a:t>
            </a: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University  Bangkok,</a:t>
            </a:r>
            <a:r>
              <a:rPr dirty="0" sz="1800" spc="-5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Thailand.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4175760" cy="3009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Ass</a:t>
            </a:r>
            <a:r>
              <a:rPr dirty="0" sz="2400" spc="-5">
                <a:latin typeface="Tahoma"/>
                <a:cs typeface="Tahoma"/>
              </a:rPr>
              <a:t>ociation rules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discovery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Sequential pattern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discovery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Classification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Regression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Clustering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Anomaly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Detection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Tahoma"/>
                <a:cs typeface="Tahoma"/>
              </a:rPr>
              <a:t>…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4821923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Data Mining</a:t>
            </a:r>
            <a:r>
              <a:rPr dirty="0" sz="3600" spc="-100"/>
              <a:t> </a:t>
            </a:r>
            <a:r>
              <a:rPr dirty="0" sz="3600" spc="-5"/>
              <a:t>Tasks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35619" y="6493460"/>
            <a:ext cx="187325" cy="153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z="1000" spc="-5" b="1">
                <a:solidFill>
                  <a:srgbClr val="1F487C"/>
                </a:solidFill>
                <a:latin typeface="Tahoma"/>
                <a:cs typeface="Tahoma"/>
              </a:rPr>
              <a:t>10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8763" y="2669285"/>
            <a:ext cx="7589520" cy="1019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02629" y="3059620"/>
            <a:ext cx="6738957" cy="522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0580" y="2721101"/>
            <a:ext cx="7485888" cy="9159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927975" cy="3375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P</a:t>
            </a:r>
            <a:r>
              <a:rPr dirty="0" sz="2400" spc="-5">
                <a:latin typeface="Tahoma"/>
                <a:cs typeface="Tahoma"/>
              </a:rPr>
              <a:t>roposed by </a:t>
            </a:r>
            <a:r>
              <a:rPr dirty="0" sz="2400" spc="-15">
                <a:latin typeface="Tahoma"/>
                <a:cs typeface="Tahoma"/>
              </a:rPr>
              <a:t>Agrawal </a:t>
            </a:r>
            <a:r>
              <a:rPr dirty="0" sz="2400">
                <a:latin typeface="Tahoma"/>
                <a:cs typeface="Tahoma"/>
              </a:rPr>
              <a:t>et </a:t>
            </a:r>
            <a:r>
              <a:rPr dirty="0" sz="2400" spc="-5">
                <a:latin typeface="Tahoma"/>
                <a:cs typeface="Tahoma"/>
              </a:rPr>
              <a:t>al. </a:t>
            </a:r>
            <a:r>
              <a:rPr dirty="0" sz="2400">
                <a:latin typeface="Tahoma"/>
                <a:cs typeface="Tahoma"/>
              </a:rPr>
              <a:t>in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1993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Tahoma"/>
                <a:cs typeface="Tahoma"/>
              </a:rPr>
              <a:t>An </a:t>
            </a:r>
            <a:r>
              <a:rPr dirty="0" sz="2400" spc="-5">
                <a:latin typeface="Tahoma"/>
                <a:cs typeface="Tahoma"/>
              </a:rPr>
              <a:t>important model studied extensively by the database  and data mining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community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25">
                <a:latin typeface="Tahoma"/>
                <a:cs typeface="Tahoma"/>
              </a:rPr>
              <a:t>Initially, </a:t>
            </a:r>
            <a:r>
              <a:rPr dirty="0" sz="2400" spc="-5">
                <a:latin typeface="Tahoma"/>
                <a:cs typeface="Tahoma"/>
              </a:rPr>
              <a:t>used </a:t>
            </a:r>
            <a:r>
              <a:rPr dirty="0" sz="2400" spc="-15">
                <a:latin typeface="Tahoma"/>
                <a:cs typeface="Tahoma"/>
              </a:rPr>
              <a:t>for </a:t>
            </a:r>
            <a:r>
              <a:rPr dirty="0" sz="2400" spc="-5">
                <a:latin typeface="Tahoma"/>
                <a:cs typeface="Tahoma"/>
              </a:rPr>
              <a:t>the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market </a:t>
            </a:r>
            <a:r>
              <a:rPr dirty="0" sz="2400" spc="-10">
                <a:solidFill>
                  <a:srgbClr val="C00000"/>
                </a:solidFill>
                <a:latin typeface="Tahoma"/>
                <a:cs typeface="Tahoma"/>
              </a:rPr>
              <a:t>basket</a:t>
            </a:r>
            <a:r>
              <a:rPr dirty="0" sz="2400" spc="5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analysis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Assume </a:t>
            </a:r>
            <a:r>
              <a:rPr dirty="0" sz="2400">
                <a:latin typeface="Tahoma"/>
                <a:cs typeface="Tahoma"/>
              </a:rPr>
              <a:t>all </a:t>
            </a:r>
            <a:r>
              <a:rPr dirty="0" sz="2400" spc="-5">
                <a:latin typeface="Tahoma"/>
                <a:cs typeface="Tahoma"/>
              </a:rPr>
              <a:t>data are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categorical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6776453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Association Rule</a:t>
            </a:r>
            <a:r>
              <a:rPr dirty="0" sz="3600" spc="-60"/>
              <a:t> </a:t>
            </a:r>
            <a:r>
              <a:rPr dirty="0" sz="3600" spc="-5"/>
              <a:t>Discovery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4862830" cy="365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Gi</a:t>
            </a:r>
            <a:r>
              <a:rPr dirty="0" sz="2400" spc="-10">
                <a:latin typeface="Tahoma"/>
                <a:cs typeface="Tahoma"/>
              </a:rPr>
              <a:t>ven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5">
                <a:latin typeface="Tahoma"/>
                <a:cs typeface="Tahoma"/>
              </a:rPr>
              <a:t>database of</a:t>
            </a:r>
            <a:r>
              <a:rPr dirty="0" sz="2400" spc="1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transactions: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3602913"/>
            <a:ext cx="4275455" cy="375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Find </a:t>
            </a:r>
            <a:r>
              <a:rPr dirty="0" sz="2400">
                <a:latin typeface="Tahoma"/>
                <a:cs typeface="Tahoma"/>
              </a:rPr>
              <a:t>all </a:t>
            </a:r>
            <a:r>
              <a:rPr dirty="0" sz="2400" spc="-5">
                <a:latin typeface="Tahoma"/>
                <a:cs typeface="Tahoma"/>
              </a:rPr>
              <a:t>the association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rules: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079" y="253745"/>
            <a:ext cx="6451841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Association Rule</a:t>
            </a:r>
            <a:r>
              <a:rPr dirty="0" sz="3600" spc="-60"/>
              <a:t> </a:t>
            </a:r>
            <a:r>
              <a:rPr dirty="0" sz="3600" spc="-5"/>
              <a:t>Problem</a:t>
            </a:r>
            <a:endParaRPr sz="36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922449" y="1565262"/>
          <a:ext cx="4853305" cy="1841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3075"/>
                <a:gridCol w="3190874"/>
              </a:tblGrid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dirty="0" sz="20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Transactions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dirty="0" sz="2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Items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120"/>
                        </a:lnSpc>
                      </a:pPr>
                      <a:r>
                        <a:rPr dirty="0" sz="2000" spc="5" i="1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baseline="-21367" sz="1950" spc="7">
                          <a:latin typeface="Calibri"/>
                          <a:cs typeface="Calibri"/>
                        </a:rPr>
                        <a:t>1</a:t>
                      </a:r>
                      <a:endParaRPr baseline="-21367" sz="19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120"/>
                        </a:lnSpc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bread, </a:t>
                      </a:r>
                      <a:r>
                        <a:rPr dirty="0" sz="2000" spc="-30">
                          <a:latin typeface="Calibri"/>
                          <a:cs typeface="Calibri"/>
                        </a:rPr>
                        <a:t>jelly, 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butter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dirty="0" sz="2000" spc="5" i="1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baseline="-21367" sz="1950" spc="7">
                          <a:latin typeface="Calibri"/>
                          <a:cs typeface="Calibri"/>
                        </a:rPr>
                        <a:t>2</a:t>
                      </a:r>
                      <a:endParaRPr baseline="-21367" sz="19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bread,</a:t>
                      </a:r>
                      <a:r>
                        <a:rPr dirty="0" sz="20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butter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dirty="0" sz="2000" spc="5" i="1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baseline="-21367" sz="1950" spc="7">
                          <a:latin typeface="Calibri"/>
                          <a:cs typeface="Calibri"/>
                        </a:rPr>
                        <a:t>3</a:t>
                      </a:r>
                      <a:endParaRPr baseline="-21367" sz="19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bread,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milk,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 butter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dirty="0" sz="2000" spc="5" i="1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baseline="-21367" sz="1950" spc="7">
                          <a:latin typeface="Calibri"/>
                          <a:cs typeface="Calibri"/>
                        </a:rPr>
                        <a:t>4</a:t>
                      </a:r>
                      <a:endParaRPr baseline="-21367" sz="19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dirty="0" sz="2000" spc="-40">
                          <a:latin typeface="Calibri"/>
                          <a:cs typeface="Calibri"/>
                        </a:rPr>
                        <a:t>beer,</a:t>
                      </a:r>
                      <a:r>
                        <a:rPr dirty="0" sz="20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bread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dirty="0" sz="2000" spc="5" i="1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baseline="-21367" sz="1950" spc="7">
                          <a:latin typeface="Calibri"/>
                          <a:cs typeface="Calibri"/>
                        </a:rPr>
                        <a:t>5</a:t>
                      </a:r>
                      <a:endParaRPr baseline="-21367" sz="19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dirty="0" sz="2000" spc="-40">
                          <a:latin typeface="Calibri"/>
                          <a:cs typeface="Calibri"/>
                        </a:rPr>
                        <a:t>beer,</a:t>
                      </a:r>
                      <a:r>
                        <a:rPr dirty="0" sz="20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milk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922449" y="4065587"/>
          <a:ext cx="4853305" cy="2146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3200"/>
                <a:gridCol w="1095374"/>
                <a:gridCol w="1095375"/>
              </a:tblGrid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240"/>
                        </a:lnSpc>
                      </a:pPr>
                      <a:r>
                        <a:rPr dirty="0" sz="2000" spc="-5" b="1" i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 </a:t>
                      </a:r>
                      <a:r>
                        <a:rPr dirty="0" sz="2000" spc="-5" b="1">
                          <a:solidFill>
                            <a:srgbClr val="FFFFFF"/>
                          </a:solidFill>
                          <a:latin typeface="Symbol"/>
                          <a:cs typeface="Symbol"/>
                        </a:rPr>
                        <a:t></a:t>
                      </a:r>
                      <a:r>
                        <a:rPr dirty="0" sz="2000" spc="-14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 b="1" i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Sup.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dirty="0" sz="2000" spc="-5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Conf.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140"/>
                        </a:lnSpc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bread </a:t>
                      </a:r>
                      <a:r>
                        <a:rPr dirty="0" sz="2000" spc="-5">
                          <a:latin typeface="Symbol"/>
                          <a:cs typeface="Symbol"/>
                        </a:rPr>
                        <a:t></a:t>
                      </a:r>
                      <a:r>
                        <a:rPr dirty="0" sz="2000" spc="-1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butter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12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60%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12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75%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240"/>
                        </a:lnSpc>
                      </a:pPr>
                      <a:r>
                        <a:rPr dirty="0" sz="2000" spc="-15">
                          <a:latin typeface="Calibri"/>
                          <a:cs typeface="Calibri"/>
                        </a:rPr>
                        <a:t>butter </a:t>
                      </a:r>
                      <a:r>
                        <a:rPr dirty="0" sz="2000" spc="-5">
                          <a:latin typeface="Symbol"/>
                          <a:cs typeface="Symbol"/>
                        </a:rPr>
                        <a:t></a:t>
                      </a:r>
                      <a:r>
                        <a:rPr dirty="0" sz="2000" spc="-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bread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60%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100%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24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beer </a:t>
                      </a:r>
                      <a:r>
                        <a:rPr dirty="0" sz="2000" spc="-5">
                          <a:latin typeface="Symbol"/>
                          <a:cs typeface="Symbol"/>
                        </a:rPr>
                        <a:t></a:t>
                      </a:r>
                      <a:r>
                        <a:rPr dirty="0" sz="2000" spc="-1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bread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20%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50%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</a:tr>
              <a:tr h="304805">
                <a:tc>
                  <a:txBody>
                    <a:bodyPr/>
                    <a:lstStyle/>
                    <a:p>
                      <a:pPr marL="84455">
                        <a:lnSpc>
                          <a:spcPts val="2240"/>
                        </a:lnSpc>
                      </a:pPr>
                      <a:r>
                        <a:rPr dirty="0" sz="2000" spc="-15">
                          <a:latin typeface="Calibri"/>
                          <a:cs typeface="Calibri"/>
                        </a:rPr>
                        <a:t>butter </a:t>
                      </a:r>
                      <a:r>
                        <a:rPr dirty="0" sz="2000" spc="-5">
                          <a:latin typeface="Symbol"/>
                          <a:cs typeface="Symbol"/>
                        </a:rPr>
                        <a:t></a:t>
                      </a:r>
                      <a:r>
                        <a:rPr dirty="0" sz="2000" spc="-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jelly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20%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33.3%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24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jelly </a:t>
                      </a:r>
                      <a:r>
                        <a:rPr dirty="0" sz="2000" spc="-5">
                          <a:latin typeface="Symbol"/>
                          <a:cs typeface="Symbol"/>
                        </a:rPr>
                        <a:t></a:t>
                      </a:r>
                      <a:r>
                        <a:rPr dirty="0" sz="2000" spc="-10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butter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20%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100%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24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jelly </a:t>
                      </a:r>
                      <a:r>
                        <a:rPr dirty="0" sz="2000" spc="-5">
                          <a:latin typeface="Symbol"/>
                          <a:cs typeface="Symbol"/>
                        </a:rPr>
                        <a:t></a:t>
                      </a:r>
                      <a:r>
                        <a:rPr dirty="0" sz="2000" spc="-1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milk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08887"/>
            <a:ext cx="7765415" cy="271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C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i="1">
                <a:solidFill>
                  <a:srgbClr val="C00000"/>
                </a:solidFill>
                <a:latin typeface="Times New Roman"/>
                <a:cs typeface="Times New Roman"/>
              </a:rPr>
              <a:t>I</a:t>
            </a:r>
            <a:r>
              <a:rPr dirty="0" sz="2400" i="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C00000"/>
                </a:solidFill>
                <a:latin typeface="Times New Roman"/>
                <a:cs typeface="Times New Roman"/>
              </a:rPr>
              <a:t>= {</a:t>
            </a:r>
            <a:r>
              <a:rPr dirty="0" sz="2400" i="1">
                <a:solidFill>
                  <a:srgbClr val="C00000"/>
                </a:solidFill>
                <a:latin typeface="Times New Roman"/>
                <a:cs typeface="Times New Roman"/>
              </a:rPr>
              <a:t>i</a:t>
            </a:r>
            <a:r>
              <a:rPr dirty="0" baseline="-20833" sz="2400">
                <a:solidFill>
                  <a:srgbClr val="C00000"/>
                </a:solidFill>
                <a:latin typeface="Times New Roman"/>
                <a:cs typeface="Times New Roman"/>
              </a:rPr>
              <a:t>1</a:t>
            </a:r>
            <a:r>
              <a:rPr dirty="0" sz="2400">
                <a:solidFill>
                  <a:srgbClr val="C00000"/>
                </a:solidFill>
                <a:latin typeface="Times New Roman"/>
                <a:cs typeface="Times New Roman"/>
              </a:rPr>
              <a:t>, </a:t>
            </a:r>
            <a:r>
              <a:rPr dirty="0" sz="2400" spc="-5" i="1">
                <a:solidFill>
                  <a:srgbClr val="C00000"/>
                </a:solidFill>
                <a:latin typeface="Times New Roman"/>
                <a:cs typeface="Times New Roman"/>
              </a:rPr>
              <a:t>i</a:t>
            </a:r>
            <a:r>
              <a:rPr dirty="0" baseline="-20833" sz="2400" spc="-7">
                <a:solidFill>
                  <a:srgbClr val="C00000"/>
                </a:solidFill>
                <a:latin typeface="Times New Roman"/>
                <a:cs typeface="Times New Roman"/>
              </a:rPr>
              <a:t>2</a:t>
            </a:r>
            <a:r>
              <a:rPr dirty="0" sz="2400" spc="-5">
                <a:solidFill>
                  <a:srgbClr val="C00000"/>
                </a:solidFill>
                <a:latin typeface="Times New Roman"/>
                <a:cs typeface="Times New Roman"/>
              </a:rPr>
              <a:t>, </a:t>
            </a:r>
            <a:r>
              <a:rPr dirty="0" sz="2400">
                <a:solidFill>
                  <a:srgbClr val="C00000"/>
                </a:solidFill>
                <a:latin typeface="Times New Roman"/>
                <a:cs typeface="Times New Roman"/>
              </a:rPr>
              <a:t>…, </a:t>
            </a:r>
            <a:r>
              <a:rPr dirty="0" sz="2400" spc="-5" i="1">
                <a:solidFill>
                  <a:srgbClr val="C00000"/>
                </a:solidFill>
                <a:latin typeface="Times New Roman"/>
                <a:cs typeface="Times New Roman"/>
              </a:rPr>
              <a:t>i</a:t>
            </a:r>
            <a:r>
              <a:rPr dirty="0" baseline="-20833" sz="2400" spc="-7" i="1">
                <a:solidFill>
                  <a:srgbClr val="C00000"/>
                </a:solidFill>
                <a:latin typeface="Times New Roman"/>
                <a:cs typeface="Times New Roman"/>
              </a:rPr>
              <a:t>m</a:t>
            </a:r>
            <a:r>
              <a:rPr dirty="0" sz="2400" spc="-5">
                <a:solidFill>
                  <a:srgbClr val="C00000"/>
                </a:solidFill>
                <a:latin typeface="Times New Roman"/>
                <a:cs typeface="Times New Roman"/>
              </a:rPr>
              <a:t>}</a:t>
            </a:r>
            <a:r>
              <a:rPr dirty="0" sz="2400" spc="-5">
                <a:latin typeface="Tahoma"/>
                <a:cs typeface="Tahoma"/>
              </a:rPr>
              <a:t>: </a:t>
            </a:r>
            <a:r>
              <a:rPr dirty="0" sz="2400">
                <a:latin typeface="Tahoma"/>
                <a:cs typeface="Tahoma"/>
              </a:rPr>
              <a:t>a set </a:t>
            </a:r>
            <a:r>
              <a:rPr dirty="0" sz="2400" spc="-5">
                <a:latin typeface="Tahoma"/>
                <a:cs typeface="Tahoma"/>
              </a:rPr>
              <a:t>of </a:t>
            </a:r>
            <a:r>
              <a:rPr dirty="0" sz="2400" i="1">
                <a:latin typeface="Times New Roman"/>
                <a:cs typeface="Times New Roman"/>
              </a:rPr>
              <a:t>m </a:t>
            </a:r>
            <a:r>
              <a:rPr dirty="0" sz="2400" spc="-5">
                <a:latin typeface="Tahoma"/>
                <a:cs typeface="Tahoma"/>
              </a:rPr>
              <a:t>possible</a:t>
            </a:r>
            <a:r>
              <a:rPr dirty="0" sz="2400" spc="8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items</a:t>
            </a:r>
            <a:endParaRPr sz="2400">
              <a:latin typeface="Tahoma"/>
              <a:cs typeface="Tahoma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i="1">
                <a:solidFill>
                  <a:srgbClr val="C00000"/>
                </a:solidFill>
                <a:latin typeface="Times New Roman"/>
                <a:cs typeface="Times New Roman"/>
              </a:rPr>
              <a:t>D </a:t>
            </a:r>
            <a:r>
              <a:rPr dirty="0" sz="2400">
                <a:solidFill>
                  <a:srgbClr val="C00000"/>
                </a:solidFill>
                <a:latin typeface="Times New Roman"/>
                <a:cs typeface="Times New Roman"/>
              </a:rPr>
              <a:t>= </a:t>
            </a:r>
            <a:r>
              <a:rPr dirty="0" sz="2400" spc="-5">
                <a:solidFill>
                  <a:srgbClr val="C00000"/>
                </a:solidFill>
                <a:latin typeface="Times New Roman"/>
                <a:cs typeface="Times New Roman"/>
              </a:rPr>
              <a:t>{</a:t>
            </a:r>
            <a:r>
              <a:rPr dirty="0" sz="2400" spc="-5" i="1">
                <a:solidFill>
                  <a:srgbClr val="C00000"/>
                </a:solidFill>
                <a:latin typeface="Times New Roman"/>
                <a:cs typeface="Times New Roman"/>
              </a:rPr>
              <a:t>T</a:t>
            </a:r>
            <a:r>
              <a:rPr dirty="0" baseline="-20833" sz="2400" spc="-7">
                <a:solidFill>
                  <a:srgbClr val="C00000"/>
                </a:solidFill>
                <a:latin typeface="Times New Roman"/>
                <a:cs typeface="Times New Roman"/>
              </a:rPr>
              <a:t>1</a:t>
            </a:r>
            <a:r>
              <a:rPr dirty="0" sz="2400" spc="-5">
                <a:solidFill>
                  <a:srgbClr val="C00000"/>
                </a:solidFill>
                <a:latin typeface="Times New Roman"/>
                <a:cs typeface="Times New Roman"/>
              </a:rPr>
              <a:t>, </a:t>
            </a:r>
            <a:r>
              <a:rPr dirty="0" sz="2400" spc="-5" i="1">
                <a:solidFill>
                  <a:srgbClr val="C00000"/>
                </a:solidFill>
                <a:latin typeface="Times New Roman"/>
                <a:cs typeface="Times New Roman"/>
              </a:rPr>
              <a:t>T</a:t>
            </a:r>
            <a:r>
              <a:rPr dirty="0" baseline="-20833" sz="2400" spc="-7">
                <a:solidFill>
                  <a:srgbClr val="C00000"/>
                </a:solidFill>
                <a:latin typeface="Times New Roman"/>
                <a:cs typeface="Times New Roman"/>
              </a:rPr>
              <a:t>2</a:t>
            </a:r>
            <a:r>
              <a:rPr dirty="0" sz="2400" spc="-5">
                <a:solidFill>
                  <a:srgbClr val="C00000"/>
                </a:solidFill>
                <a:latin typeface="Times New Roman"/>
                <a:cs typeface="Times New Roman"/>
              </a:rPr>
              <a:t>, </a:t>
            </a:r>
            <a:r>
              <a:rPr dirty="0" sz="2400">
                <a:solidFill>
                  <a:srgbClr val="C00000"/>
                </a:solidFill>
                <a:latin typeface="Times New Roman"/>
                <a:cs typeface="Times New Roman"/>
              </a:rPr>
              <a:t>…, </a:t>
            </a:r>
            <a:r>
              <a:rPr dirty="0" sz="2400" spc="-5" i="1">
                <a:solidFill>
                  <a:srgbClr val="C00000"/>
                </a:solidFill>
                <a:latin typeface="Times New Roman"/>
                <a:cs typeface="Times New Roman"/>
              </a:rPr>
              <a:t>T</a:t>
            </a:r>
            <a:r>
              <a:rPr dirty="0" baseline="-20833" sz="2400" spc="-7" i="1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dirty="0" sz="2400" spc="-5">
                <a:solidFill>
                  <a:srgbClr val="C00000"/>
                </a:solidFill>
                <a:latin typeface="Times New Roman"/>
                <a:cs typeface="Times New Roman"/>
              </a:rPr>
              <a:t>}</a:t>
            </a:r>
            <a:r>
              <a:rPr dirty="0" sz="2400" spc="-5">
                <a:latin typeface="Tahoma"/>
                <a:cs typeface="Tahoma"/>
              </a:rPr>
              <a:t>: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10">
                <a:latin typeface="Tahoma"/>
                <a:cs typeface="Tahoma"/>
              </a:rPr>
              <a:t>transaction </a:t>
            </a:r>
            <a:r>
              <a:rPr dirty="0" sz="2400" spc="-5">
                <a:latin typeface="Tahoma"/>
                <a:cs typeface="Tahoma"/>
              </a:rPr>
              <a:t>database containing </a:t>
            </a:r>
            <a:r>
              <a:rPr dirty="0" sz="2400">
                <a:latin typeface="Tahoma"/>
                <a:cs typeface="Tahoma"/>
              </a:rPr>
              <a:t>a  set </a:t>
            </a:r>
            <a:r>
              <a:rPr dirty="0" sz="2400" spc="-5">
                <a:latin typeface="Tahoma"/>
                <a:cs typeface="Tahoma"/>
              </a:rPr>
              <a:t>of </a:t>
            </a:r>
            <a:r>
              <a:rPr dirty="0" sz="2400" i="1">
                <a:latin typeface="Times New Roman"/>
                <a:cs typeface="Times New Roman"/>
              </a:rPr>
              <a:t>n</a:t>
            </a:r>
            <a:r>
              <a:rPr dirty="0" sz="2400" spc="95" i="1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ahoma"/>
                <a:cs typeface="Tahoma"/>
              </a:rPr>
              <a:t>transactions</a:t>
            </a:r>
            <a:endParaRPr sz="24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489"/>
              </a:spcBef>
              <a:tabLst>
                <a:tab pos="755015" algn="l"/>
              </a:tabLst>
            </a:pPr>
            <a:r>
              <a:rPr dirty="0" sz="2000" spc="-5">
                <a:solidFill>
                  <a:srgbClr val="C00000"/>
                </a:solidFill>
                <a:latin typeface="Arial"/>
                <a:cs typeface="Arial"/>
              </a:rPr>
              <a:t>–	</a:t>
            </a:r>
            <a:r>
              <a:rPr dirty="0" sz="2000" spc="-35" i="1">
                <a:solidFill>
                  <a:srgbClr val="C00000"/>
                </a:solidFill>
                <a:latin typeface="Times New Roman"/>
                <a:cs typeface="Times New Roman"/>
              </a:rPr>
              <a:t>T</a:t>
            </a:r>
            <a:r>
              <a:rPr dirty="0" baseline="-21367" sz="1950" spc="-52" i="1">
                <a:solidFill>
                  <a:srgbClr val="C00000"/>
                </a:solidFill>
                <a:latin typeface="Times New Roman"/>
                <a:cs typeface="Times New Roman"/>
              </a:rPr>
              <a:t>i</a:t>
            </a:r>
            <a:r>
              <a:rPr dirty="0" sz="2000" spc="-35">
                <a:latin typeface="Tahoma"/>
                <a:cs typeface="Tahoma"/>
              </a:rPr>
              <a:t>: </a:t>
            </a:r>
            <a:r>
              <a:rPr dirty="0" sz="2000" spc="-5">
                <a:latin typeface="Tahoma"/>
                <a:cs typeface="Tahoma"/>
              </a:rPr>
              <a:t>a set of items such that </a:t>
            </a:r>
            <a:r>
              <a:rPr dirty="0" sz="2000" spc="-55" i="1">
                <a:latin typeface="Times New Roman"/>
                <a:cs typeface="Times New Roman"/>
              </a:rPr>
              <a:t>T</a:t>
            </a:r>
            <a:r>
              <a:rPr dirty="0" baseline="-21367" sz="1950" spc="-82" i="1">
                <a:latin typeface="Times New Roman"/>
                <a:cs typeface="Times New Roman"/>
              </a:rPr>
              <a:t>i </a:t>
            </a:r>
            <a:r>
              <a:rPr dirty="0" sz="2000" spc="-5">
                <a:latin typeface="Symbol"/>
                <a:cs typeface="Symbol"/>
              </a:rPr>
              <a:t></a:t>
            </a:r>
            <a:r>
              <a:rPr dirty="0" sz="2000" spc="105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I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50">
              <a:latin typeface="Times New Roman"/>
              <a:cs typeface="Times New Roman"/>
            </a:endParaRPr>
          </a:p>
          <a:p>
            <a:pPr marL="355600" marR="1079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solidFill>
                  <a:srgbClr val="006FC0"/>
                </a:solidFill>
                <a:latin typeface="Tahoma"/>
                <a:cs typeface="Tahoma"/>
              </a:rPr>
              <a:t>An </a:t>
            </a: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association rule </a:t>
            </a:r>
            <a:r>
              <a:rPr dirty="0" sz="2400" spc="-5">
                <a:latin typeface="Tahoma"/>
                <a:cs typeface="Tahoma"/>
              </a:rPr>
              <a:t>is </a:t>
            </a:r>
            <a:r>
              <a:rPr dirty="0" sz="2400">
                <a:latin typeface="Tahoma"/>
                <a:cs typeface="Tahoma"/>
              </a:rPr>
              <a:t>an </a:t>
            </a:r>
            <a:r>
              <a:rPr dirty="0" sz="2400" spc="-5">
                <a:latin typeface="Tahoma"/>
                <a:cs typeface="Tahoma"/>
              </a:rPr>
              <a:t>implication of the </a:t>
            </a:r>
            <a:r>
              <a:rPr dirty="0" sz="2400" spc="-10">
                <a:latin typeface="Tahoma"/>
                <a:cs typeface="Tahoma"/>
              </a:rPr>
              <a:t>form 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X </a:t>
            </a:r>
            <a:r>
              <a:rPr dirty="0" sz="2400">
                <a:solidFill>
                  <a:srgbClr val="006FC0"/>
                </a:solidFill>
                <a:latin typeface="Symbol"/>
                <a:cs typeface="Symbol"/>
              </a:rPr>
              <a:t></a:t>
            </a:r>
            <a:r>
              <a:rPr dirty="0" sz="240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dirty="0" sz="2400" spc="-5" i="1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dirty="0" sz="2400" spc="-5">
                <a:latin typeface="Tahoma"/>
                <a:cs typeface="Tahoma"/>
              </a:rPr>
              <a:t>,  where </a:t>
            </a:r>
            <a:r>
              <a:rPr dirty="0" sz="2400" spc="-5" i="1">
                <a:latin typeface="Times New Roman"/>
                <a:cs typeface="Times New Roman"/>
              </a:rPr>
              <a:t>X</a:t>
            </a:r>
            <a:r>
              <a:rPr dirty="0" sz="2400" spc="-5">
                <a:latin typeface="Tahoma"/>
                <a:cs typeface="Tahoma"/>
              </a:rPr>
              <a:t>, </a:t>
            </a:r>
            <a:r>
              <a:rPr dirty="0" sz="2400" i="1">
                <a:latin typeface="Times New Roman"/>
                <a:cs typeface="Times New Roman"/>
              </a:rPr>
              <a:t>Y </a:t>
            </a:r>
            <a:r>
              <a:rPr dirty="0" sz="2400">
                <a:latin typeface="Symbol"/>
                <a:cs typeface="Symbol"/>
              </a:rPr>
              <a:t>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I </a:t>
            </a:r>
            <a:r>
              <a:rPr dirty="0" sz="2400" spc="-5">
                <a:latin typeface="Tahoma"/>
                <a:cs typeface="Tahoma"/>
              </a:rPr>
              <a:t>and </a:t>
            </a:r>
            <a:r>
              <a:rPr dirty="0" sz="2400" i="1">
                <a:latin typeface="Times New Roman"/>
                <a:cs typeface="Times New Roman"/>
              </a:rPr>
              <a:t>X </a:t>
            </a:r>
            <a:r>
              <a:rPr dirty="0" sz="2400">
                <a:latin typeface="Symbol"/>
                <a:cs typeface="Symbol"/>
              </a:rPr>
              <a:t>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Y 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5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Symbol"/>
                <a:cs typeface="Symbol"/>
              </a:rPr>
              <a:t>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2879598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Definition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6059170" cy="365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AFE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solidFill>
                  <a:srgbClr val="00AFEF"/>
                </a:solidFill>
                <a:latin typeface="Tahoma"/>
                <a:cs typeface="Tahoma"/>
              </a:rPr>
              <a:t>Su</a:t>
            </a:r>
            <a:r>
              <a:rPr dirty="0" sz="2400" spc="-10">
                <a:solidFill>
                  <a:srgbClr val="00AFEF"/>
                </a:solidFill>
                <a:latin typeface="Tahoma"/>
                <a:cs typeface="Tahoma"/>
              </a:rPr>
              <a:t>permarket </a:t>
            </a:r>
            <a:r>
              <a:rPr dirty="0" sz="2400">
                <a:solidFill>
                  <a:srgbClr val="00AFEF"/>
                </a:solidFill>
                <a:latin typeface="Tahoma"/>
                <a:cs typeface="Tahoma"/>
              </a:rPr>
              <a:t>– </a:t>
            </a:r>
            <a:r>
              <a:rPr dirty="0" sz="2400" spc="-5">
                <a:latin typeface="Tahoma"/>
                <a:cs typeface="Tahoma"/>
              </a:rPr>
              <a:t>market </a:t>
            </a:r>
            <a:r>
              <a:rPr dirty="0" sz="2400" spc="-10">
                <a:latin typeface="Tahoma"/>
                <a:cs typeface="Tahoma"/>
              </a:rPr>
              <a:t>basket</a:t>
            </a:r>
            <a:r>
              <a:rPr dirty="0" sz="2400" spc="4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transactions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3310305"/>
            <a:ext cx="4700905" cy="375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00AFEF"/>
                </a:solidFill>
                <a:latin typeface="Tahoma"/>
                <a:cs typeface="Tahoma"/>
              </a:rPr>
              <a:t>Documents </a:t>
            </a:r>
            <a:r>
              <a:rPr dirty="0" sz="2400">
                <a:solidFill>
                  <a:srgbClr val="00AFEF"/>
                </a:solidFill>
                <a:latin typeface="Tahoma"/>
                <a:cs typeface="Tahoma"/>
              </a:rPr>
              <a:t>–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5">
                <a:latin typeface="Tahoma"/>
                <a:cs typeface="Tahoma"/>
              </a:rPr>
              <a:t>bag of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keywords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079" y="253745"/>
            <a:ext cx="7450823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Examples of Transaction</a:t>
            </a:r>
            <a:r>
              <a:rPr dirty="0" sz="3600" spc="-85"/>
              <a:t> </a:t>
            </a:r>
            <a:r>
              <a:rPr dirty="0" sz="3600" spc="-5"/>
              <a:t>Data</a:t>
            </a:r>
            <a:endParaRPr sz="36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50289" y="1628000"/>
          <a:ext cx="4227195" cy="1452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210"/>
                <a:gridCol w="3504691"/>
              </a:tblGrid>
              <a:tr h="360330">
                <a:tc>
                  <a:txBody>
                    <a:bodyPr/>
                    <a:lstStyle/>
                    <a:p>
                      <a:pPr marL="127000">
                        <a:lnSpc>
                          <a:spcPts val="2280"/>
                        </a:lnSpc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baseline="-20833" sz="2400" spc="-7"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2400" spc="-5">
                          <a:latin typeface="Calibri"/>
                          <a:cs typeface="Calibri"/>
                        </a:rPr>
                        <a:t>: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ts val="2280"/>
                        </a:lnSpc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{bread, </a:t>
                      </a:r>
                      <a:r>
                        <a:rPr dirty="0" sz="2400" spc="-5">
                          <a:latin typeface="Calibri"/>
                          <a:cs typeface="Calibri"/>
                        </a:rPr>
                        <a:t>cheese,</a:t>
                      </a:r>
                      <a:r>
                        <a:rPr dirty="0" sz="24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>
                          <a:latin typeface="Calibri"/>
                          <a:cs typeface="Calibri"/>
                        </a:rPr>
                        <a:t>milk}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365760">
                <a:tc>
                  <a:txBody>
                    <a:bodyPr/>
                    <a:lstStyle/>
                    <a:p>
                      <a:pPr marL="127000">
                        <a:lnSpc>
                          <a:spcPts val="2325"/>
                        </a:lnSpc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baseline="-20833" sz="2400" spc="-7">
                          <a:latin typeface="Calibri"/>
                          <a:cs typeface="Calibri"/>
                        </a:rPr>
                        <a:t>2</a:t>
                      </a:r>
                      <a:r>
                        <a:rPr dirty="0" sz="2400" spc="-5">
                          <a:latin typeface="Calibri"/>
                          <a:cs typeface="Calibri"/>
                        </a:rPr>
                        <a:t>: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ts val="2325"/>
                        </a:lnSpc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{apple, </a:t>
                      </a:r>
                      <a:r>
                        <a:rPr dirty="0" sz="2400">
                          <a:latin typeface="Calibri"/>
                          <a:cs typeface="Calibri"/>
                        </a:rPr>
                        <a:t>eggs, </a:t>
                      </a:r>
                      <a:r>
                        <a:rPr dirty="0" sz="2400" spc="-5">
                          <a:latin typeface="Calibri"/>
                          <a:cs typeface="Calibri"/>
                        </a:rPr>
                        <a:t>salt,</a:t>
                      </a:r>
                      <a:r>
                        <a:rPr dirty="0" sz="24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10">
                          <a:latin typeface="Calibri"/>
                          <a:cs typeface="Calibri"/>
                        </a:rPr>
                        <a:t>yogurt}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340709">
                <a:tc>
                  <a:txBody>
                    <a:bodyPr/>
                    <a:lstStyle/>
                    <a:p>
                      <a:pPr marL="127000">
                        <a:lnSpc>
                          <a:spcPts val="2325"/>
                        </a:lnSpc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…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385381">
                <a:tc>
                  <a:txBody>
                    <a:bodyPr/>
                    <a:lstStyle/>
                    <a:p>
                      <a:pPr marL="127000">
                        <a:lnSpc>
                          <a:spcPts val="2520"/>
                        </a:lnSpc>
                      </a:pPr>
                      <a:r>
                        <a:rPr dirty="0" sz="2400" spc="-5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baseline="-20833" sz="2400" spc="-82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2400" spc="-55">
                          <a:latin typeface="Calibri"/>
                          <a:cs typeface="Calibri"/>
                        </a:rPr>
                        <a:t>: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ts val="2520"/>
                        </a:lnSpc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{biscuit, </a:t>
                      </a:r>
                      <a:r>
                        <a:rPr dirty="0" sz="2400">
                          <a:latin typeface="Calibri"/>
                          <a:cs typeface="Calibri"/>
                        </a:rPr>
                        <a:t>eggs,</a:t>
                      </a:r>
                      <a:r>
                        <a:rPr dirty="0" sz="24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5">
                          <a:latin typeface="Calibri"/>
                          <a:cs typeface="Calibri"/>
                        </a:rPr>
                        <a:t>milk}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50137" y="3808234"/>
          <a:ext cx="4723765" cy="1452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8402"/>
                <a:gridCol w="3834865"/>
              </a:tblGrid>
              <a:tr h="360394">
                <a:tc>
                  <a:txBody>
                    <a:bodyPr/>
                    <a:lstStyle/>
                    <a:p>
                      <a:pPr marL="127000">
                        <a:lnSpc>
                          <a:spcPts val="2280"/>
                        </a:lnSpc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Doc</a:t>
                      </a:r>
                      <a:r>
                        <a:rPr dirty="0" baseline="-20833" sz="2400" spc="-7"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2400" spc="-5">
                          <a:latin typeface="Calibri"/>
                          <a:cs typeface="Calibri"/>
                        </a:rPr>
                        <a:t>: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2280"/>
                        </a:lnSpc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{student, teach,</a:t>
                      </a:r>
                      <a:r>
                        <a:rPr dirty="0" sz="24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5">
                          <a:latin typeface="Calibri"/>
                          <a:cs typeface="Calibri"/>
                        </a:rPr>
                        <a:t>school}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365760">
                <a:tc>
                  <a:txBody>
                    <a:bodyPr/>
                    <a:lstStyle/>
                    <a:p>
                      <a:pPr marL="127000">
                        <a:lnSpc>
                          <a:spcPts val="2325"/>
                        </a:lnSpc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Doc</a:t>
                      </a:r>
                      <a:r>
                        <a:rPr dirty="0" baseline="-20833" sz="2400" spc="-7">
                          <a:latin typeface="Calibri"/>
                          <a:cs typeface="Calibri"/>
                        </a:rPr>
                        <a:t>2</a:t>
                      </a:r>
                      <a:r>
                        <a:rPr dirty="0" sz="2400" spc="-5">
                          <a:latin typeface="Calibri"/>
                          <a:cs typeface="Calibri"/>
                        </a:rPr>
                        <a:t>: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2325"/>
                        </a:lnSpc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{student, </a:t>
                      </a:r>
                      <a:r>
                        <a:rPr dirty="0" sz="2400" spc="-5">
                          <a:latin typeface="Calibri"/>
                          <a:cs typeface="Calibri"/>
                        </a:rPr>
                        <a:t>school,</a:t>
                      </a:r>
                      <a:r>
                        <a:rPr dirty="0" sz="24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10">
                          <a:latin typeface="Calibri"/>
                          <a:cs typeface="Calibri"/>
                        </a:rPr>
                        <a:t>computer}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340709">
                <a:tc>
                  <a:txBody>
                    <a:bodyPr/>
                    <a:lstStyle/>
                    <a:p>
                      <a:pPr marL="127000">
                        <a:lnSpc>
                          <a:spcPts val="2325"/>
                        </a:lnSpc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…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385381">
                <a:tc>
                  <a:txBody>
                    <a:bodyPr/>
                    <a:lstStyle/>
                    <a:p>
                      <a:pPr marL="127000">
                        <a:lnSpc>
                          <a:spcPts val="2520"/>
                        </a:lnSpc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Doc</a:t>
                      </a:r>
                      <a:r>
                        <a:rPr dirty="0" baseline="-20833" sz="2400" spc="-7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2400" spc="-5">
                          <a:latin typeface="Calibri"/>
                          <a:cs typeface="Calibri"/>
                        </a:rPr>
                        <a:t>: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2520"/>
                        </a:lnSpc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{basketball, team, </a:t>
                      </a:r>
                      <a:r>
                        <a:rPr dirty="0" sz="2400" spc="-40">
                          <a:latin typeface="Calibri"/>
                          <a:cs typeface="Calibri"/>
                        </a:rPr>
                        <a:t>city,</a:t>
                      </a:r>
                      <a:r>
                        <a:rPr dirty="0" sz="24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10">
                          <a:latin typeface="Calibri"/>
                          <a:cs typeface="Calibri"/>
                        </a:rPr>
                        <a:t>game}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5929325" y="2000237"/>
            <a:ext cx="2976245" cy="462280"/>
          </a:xfrm>
          <a:custGeom>
            <a:avLst/>
            <a:gdLst/>
            <a:ahLst/>
            <a:cxnLst/>
            <a:rect l="l" t="t" r="r" b="b"/>
            <a:pathLst>
              <a:path w="2976245" h="462280">
                <a:moveTo>
                  <a:pt x="0" y="0"/>
                </a:moveTo>
                <a:lnTo>
                  <a:pt x="2975940" y="0"/>
                </a:lnTo>
                <a:lnTo>
                  <a:pt x="2975940" y="461670"/>
                </a:lnTo>
                <a:lnTo>
                  <a:pt x="0" y="461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929325" y="2000237"/>
            <a:ext cx="2976245" cy="462280"/>
          </a:xfrm>
          <a:prstGeom prst="rect">
            <a:avLst/>
          </a:prstGeom>
          <a:solidFill>
            <a:srgbClr val="FFFFFF"/>
          </a:solidFill>
          <a:ln w="25400">
            <a:solidFill>
              <a:srgbClr val="9BBA58"/>
            </a:solidFill>
          </a:ln>
        </p:spPr>
        <p:txBody>
          <a:bodyPr wrap="square" lIns="0" tIns="16510" rIns="0" bIns="0" rtlCol="0" vert="horz">
            <a:spAutoFit/>
          </a:bodyPr>
          <a:lstStyle/>
          <a:p>
            <a:pPr marL="78740">
              <a:lnSpc>
                <a:spcPct val="100000"/>
              </a:lnSpc>
              <a:spcBef>
                <a:spcPts val="130"/>
              </a:spcBef>
            </a:pPr>
            <a:r>
              <a:rPr dirty="0" sz="2400" spc="-10">
                <a:latin typeface="Calibri"/>
                <a:cs typeface="Calibri"/>
              </a:rPr>
              <a:t>{bread} </a:t>
            </a:r>
            <a:r>
              <a:rPr dirty="0" sz="2400">
                <a:latin typeface="Symbol"/>
                <a:cs typeface="Symbol"/>
              </a:rPr>
              <a:t>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>
                <a:latin typeface="Calibri"/>
                <a:cs typeface="Calibri"/>
              </a:rPr>
              <a:t>{eggs,</a:t>
            </a:r>
            <a:r>
              <a:rPr dirty="0" sz="2400" spc="-14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milk}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29325" y="4214812"/>
            <a:ext cx="3035300" cy="462280"/>
          </a:xfrm>
          <a:custGeom>
            <a:avLst/>
            <a:gdLst/>
            <a:ahLst/>
            <a:cxnLst/>
            <a:rect l="l" t="t" r="r" b="b"/>
            <a:pathLst>
              <a:path w="3035300" h="462279">
                <a:moveTo>
                  <a:pt x="0" y="0"/>
                </a:moveTo>
                <a:lnTo>
                  <a:pt x="3035312" y="0"/>
                </a:lnTo>
                <a:lnTo>
                  <a:pt x="3035312" y="461670"/>
                </a:lnTo>
                <a:lnTo>
                  <a:pt x="0" y="461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929325" y="4214812"/>
            <a:ext cx="3035300" cy="462280"/>
          </a:xfrm>
          <a:prstGeom prst="rect">
            <a:avLst/>
          </a:prstGeom>
          <a:solidFill>
            <a:srgbClr val="FFFFFF"/>
          </a:solidFill>
          <a:ln w="25400">
            <a:solidFill>
              <a:srgbClr val="9BBA58"/>
            </a:solidFill>
          </a:ln>
        </p:spPr>
        <p:txBody>
          <a:bodyPr wrap="square" lIns="0" tIns="16510" rIns="0" bIns="0" rtlCol="0" vert="horz">
            <a:spAutoFit/>
          </a:bodyPr>
          <a:lstStyle/>
          <a:p>
            <a:pPr marL="78740">
              <a:lnSpc>
                <a:spcPct val="100000"/>
              </a:lnSpc>
              <a:spcBef>
                <a:spcPts val="130"/>
              </a:spcBef>
            </a:pPr>
            <a:r>
              <a:rPr dirty="0" sz="2400" spc="-10">
                <a:latin typeface="Calibri"/>
                <a:cs typeface="Calibri"/>
              </a:rPr>
              <a:t>{computer} </a:t>
            </a:r>
            <a:r>
              <a:rPr dirty="0" sz="2400">
                <a:latin typeface="Symbol"/>
                <a:cs typeface="Symbol"/>
              </a:rPr>
              <a:t></a:t>
            </a:r>
            <a:r>
              <a:rPr dirty="0" sz="2400" spc="-15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Calibri"/>
                <a:cs typeface="Calibri"/>
              </a:rPr>
              <a:t>{school}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6287770" cy="365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AFE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00AFEF"/>
                </a:solidFill>
                <a:latin typeface="Tahoma"/>
                <a:cs typeface="Tahoma"/>
              </a:rPr>
              <a:t>F</a:t>
            </a:r>
            <a:r>
              <a:rPr dirty="0" sz="2400" spc="-5">
                <a:solidFill>
                  <a:srgbClr val="00AFEF"/>
                </a:solidFill>
                <a:latin typeface="Tahoma"/>
                <a:cs typeface="Tahoma"/>
              </a:rPr>
              <a:t>riendship </a:t>
            </a:r>
            <a:r>
              <a:rPr dirty="0" sz="2400">
                <a:solidFill>
                  <a:srgbClr val="00AFEF"/>
                </a:solidFill>
                <a:latin typeface="Tahoma"/>
                <a:cs typeface="Tahoma"/>
              </a:rPr>
              <a:t>– </a:t>
            </a:r>
            <a:r>
              <a:rPr dirty="0" sz="2400">
                <a:latin typeface="Tahoma"/>
                <a:cs typeface="Tahoma"/>
              </a:rPr>
              <a:t>a set </a:t>
            </a:r>
            <a:r>
              <a:rPr dirty="0" sz="2400" spc="-5">
                <a:latin typeface="Tahoma"/>
                <a:cs typeface="Tahoma"/>
              </a:rPr>
              <a:t>of people who are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friends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7450823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Examples of Transaction</a:t>
            </a:r>
            <a:r>
              <a:rPr dirty="0" sz="3600" spc="-85"/>
              <a:t> </a:t>
            </a:r>
            <a:r>
              <a:rPr dirty="0" sz="3600" spc="-5"/>
              <a:t>Data</a:t>
            </a:r>
            <a:endParaRPr sz="36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50289" y="1628000"/>
          <a:ext cx="3077210" cy="140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244"/>
                <a:gridCol w="2228950"/>
              </a:tblGrid>
              <a:tr h="335279">
                <a:tc>
                  <a:txBody>
                    <a:bodyPr/>
                    <a:lstStyle/>
                    <a:p>
                      <a:pPr marL="127000">
                        <a:lnSpc>
                          <a:spcPts val="2280"/>
                        </a:lnSpc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ann: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ts val="2280"/>
                        </a:lnSpc>
                      </a:pPr>
                      <a:r>
                        <a:rPr dirty="0" sz="2400" spc="-40">
                          <a:latin typeface="Calibri"/>
                          <a:cs typeface="Calibri"/>
                        </a:rPr>
                        <a:t>{boy, </a:t>
                      </a:r>
                      <a:r>
                        <a:rPr dirty="0" sz="2400" spc="-5">
                          <a:latin typeface="Calibri"/>
                          <a:cs typeface="Calibri"/>
                        </a:rPr>
                        <a:t>jane,</a:t>
                      </a:r>
                      <a:r>
                        <a:rPr dirty="0" sz="24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10">
                          <a:latin typeface="Calibri"/>
                          <a:cs typeface="Calibri"/>
                        </a:rPr>
                        <a:t>tom}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365760">
                <a:tc>
                  <a:txBody>
                    <a:bodyPr/>
                    <a:lstStyle/>
                    <a:p>
                      <a:pPr marL="127000">
                        <a:lnSpc>
                          <a:spcPts val="2520"/>
                        </a:lnSpc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boy: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ts val="2520"/>
                        </a:lnSpc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{ann,</a:t>
                      </a:r>
                      <a:r>
                        <a:rPr dirty="0" sz="2400" spc="-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5">
                          <a:latin typeface="Calibri"/>
                          <a:cs typeface="Calibri"/>
                        </a:rPr>
                        <a:t>jane}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365759">
                <a:tc>
                  <a:txBody>
                    <a:bodyPr/>
                    <a:lstStyle/>
                    <a:p>
                      <a:pPr marL="127000">
                        <a:lnSpc>
                          <a:spcPts val="2520"/>
                        </a:lnSpc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…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335280">
                <a:tc>
                  <a:txBody>
                    <a:bodyPr/>
                    <a:lstStyle/>
                    <a:p>
                      <a:pPr marL="127000">
                        <a:lnSpc>
                          <a:spcPts val="2520"/>
                        </a:lnSpc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tom: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ts val="2520"/>
                        </a:lnSpc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{ann, lisa,</a:t>
                      </a:r>
                      <a:r>
                        <a:rPr dirty="0" sz="2400" spc="-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>
                          <a:latin typeface="Calibri"/>
                          <a:cs typeface="Calibri"/>
                        </a:rPr>
                        <a:t>jame}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5929325" y="2000237"/>
            <a:ext cx="2595880" cy="462280"/>
          </a:xfrm>
          <a:custGeom>
            <a:avLst/>
            <a:gdLst/>
            <a:ahLst/>
            <a:cxnLst/>
            <a:rect l="l" t="t" r="r" b="b"/>
            <a:pathLst>
              <a:path w="2595879" h="462280">
                <a:moveTo>
                  <a:pt x="0" y="0"/>
                </a:moveTo>
                <a:lnTo>
                  <a:pt x="2595714" y="0"/>
                </a:lnTo>
                <a:lnTo>
                  <a:pt x="2595714" y="461670"/>
                </a:lnTo>
                <a:lnTo>
                  <a:pt x="0" y="461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929325" y="2000237"/>
            <a:ext cx="2595880" cy="462280"/>
          </a:xfrm>
          <a:prstGeom prst="rect">
            <a:avLst/>
          </a:prstGeom>
          <a:solidFill>
            <a:srgbClr val="FFFFFF"/>
          </a:solidFill>
          <a:ln w="25400">
            <a:solidFill>
              <a:srgbClr val="9BBA58"/>
            </a:solidFill>
          </a:ln>
        </p:spPr>
        <p:txBody>
          <a:bodyPr wrap="square" lIns="0" tIns="16510" rIns="0" bIns="0" rtlCol="0" vert="horz">
            <a:spAutoFit/>
          </a:bodyPr>
          <a:lstStyle/>
          <a:p>
            <a:pPr marL="78740">
              <a:lnSpc>
                <a:spcPct val="100000"/>
              </a:lnSpc>
              <a:spcBef>
                <a:spcPts val="130"/>
              </a:spcBef>
            </a:pPr>
            <a:r>
              <a:rPr dirty="0" sz="2400" spc="-5">
                <a:latin typeface="Calibri"/>
                <a:cs typeface="Calibri"/>
              </a:rPr>
              <a:t>{ann, </a:t>
            </a:r>
            <a:r>
              <a:rPr dirty="0" sz="2400" spc="-10">
                <a:latin typeface="Calibri"/>
                <a:cs typeface="Calibri"/>
              </a:rPr>
              <a:t>boy} </a:t>
            </a:r>
            <a:r>
              <a:rPr dirty="0" sz="2400">
                <a:latin typeface="Symbol"/>
                <a:cs typeface="Symbol"/>
              </a:rPr>
              <a:t>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Calibri"/>
                <a:cs typeface="Calibri"/>
              </a:rPr>
              <a:t>{tom}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5730240" cy="1912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C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ite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mset</a:t>
            </a:r>
            <a:r>
              <a:rPr dirty="0" sz="2400" spc="-5">
                <a:latin typeface="Tahoma"/>
                <a:cs typeface="Tahoma"/>
              </a:rPr>
              <a:t>: </a:t>
            </a:r>
            <a:r>
              <a:rPr dirty="0" sz="2400">
                <a:latin typeface="Tahoma"/>
                <a:cs typeface="Tahoma"/>
              </a:rPr>
              <a:t>a set </a:t>
            </a:r>
            <a:r>
              <a:rPr dirty="0" sz="2400" spc="-5">
                <a:latin typeface="Tahoma"/>
                <a:cs typeface="Tahoma"/>
              </a:rPr>
              <a:t>of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items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34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30">
                <a:latin typeface="Tahoma"/>
                <a:cs typeface="Tahoma"/>
              </a:rPr>
              <a:t>e.g., </a:t>
            </a:r>
            <a:r>
              <a:rPr dirty="0" sz="2000" spc="-5" i="1">
                <a:latin typeface="Times New Roman"/>
                <a:cs typeface="Times New Roman"/>
              </a:rPr>
              <a:t>X </a:t>
            </a:r>
            <a:r>
              <a:rPr dirty="0" sz="2000" spc="-5">
                <a:latin typeface="Tahoma"/>
                <a:cs typeface="Tahoma"/>
              </a:rPr>
              <a:t>= </a:t>
            </a:r>
            <a:r>
              <a:rPr dirty="0" sz="2000" spc="-10">
                <a:latin typeface="Tahoma"/>
                <a:cs typeface="Tahoma"/>
              </a:rPr>
              <a:t>{bread, cereal, </a:t>
            </a:r>
            <a:r>
              <a:rPr dirty="0" sz="2000" spc="-5">
                <a:latin typeface="Tahoma"/>
                <a:cs typeface="Tahoma"/>
              </a:rPr>
              <a:t>milk} is an</a:t>
            </a:r>
            <a:r>
              <a:rPr dirty="0" sz="2000" spc="19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itemset.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–"/>
            </a:pPr>
            <a:endParaRPr sz="29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 i="1">
                <a:solidFill>
                  <a:srgbClr val="C00000"/>
                </a:solidFill>
                <a:latin typeface="Times New Roman"/>
                <a:cs typeface="Times New Roman"/>
              </a:rPr>
              <a:t>k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-itemset</a:t>
            </a:r>
            <a:r>
              <a:rPr dirty="0" sz="2400" spc="-5">
                <a:latin typeface="Tahoma"/>
                <a:cs typeface="Tahoma"/>
              </a:rPr>
              <a:t>: </a:t>
            </a:r>
            <a:r>
              <a:rPr dirty="0" sz="2400">
                <a:latin typeface="Tahoma"/>
                <a:cs typeface="Tahoma"/>
              </a:rPr>
              <a:t>an </a:t>
            </a:r>
            <a:r>
              <a:rPr dirty="0" sz="2400" spc="-5">
                <a:latin typeface="Tahoma"/>
                <a:cs typeface="Tahoma"/>
              </a:rPr>
              <a:t>itemset with </a:t>
            </a:r>
            <a:r>
              <a:rPr dirty="0" sz="2400" i="1">
                <a:latin typeface="Times New Roman"/>
                <a:cs typeface="Times New Roman"/>
              </a:rPr>
              <a:t>k</a:t>
            </a:r>
            <a:r>
              <a:rPr dirty="0" sz="2400" spc="135" i="1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ahoma"/>
                <a:cs typeface="Tahoma"/>
              </a:rPr>
              <a:t>items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53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30">
                <a:latin typeface="Tahoma"/>
                <a:cs typeface="Tahoma"/>
              </a:rPr>
              <a:t>e.g., </a:t>
            </a:r>
            <a:r>
              <a:rPr dirty="0" sz="2000" spc="-10">
                <a:latin typeface="Tahoma"/>
                <a:cs typeface="Tahoma"/>
              </a:rPr>
              <a:t>{bread, cereal, </a:t>
            </a:r>
            <a:r>
              <a:rPr dirty="0" sz="2000" spc="-5">
                <a:latin typeface="Tahoma"/>
                <a:cs typeface="Tahoma"/>
              </a:rPr>
              <a:t>milk} is a</a:t>
            </a:r>
            <a:r>
              <a:rPr dirty="0" sz="2000" spc="4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3-itemset.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2879598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Definition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8039100" cy="1713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C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Su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pport</a:t>
            </a:r>
            <a:r>
              <a:rPr dirty="0" sz="2400" spc="-10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400" spc="-15">
                <a:solidFill>
                  <a:srgbClr val="C00000"/>
                </a:solidFill>
                <a:latin typeface="Tahoma"/>
                <a:cs typeface="Tahoma"/>
              </a:rPr>
              <a:t>value</a:t>
            </a:r>
            <a:endParaRPr sz="2400">
              <a:latin typeface="Tahoma"/>
              <a:cs typeface="Tahoma"/>
            </a:endParaRPr>
          </a:p>
          <a:p>
            <a:pPr lvl="1" marL="755650" marR="113030" indent="-285750">
              <a:lnSpc>
                <a:spcPct val="100000"/>
              </a:lnSpc>
              <a:spcBef>
                <a:spcPts val="434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The support of an itemset </a:t>
            </a:r>
            <a:r>
              <a:rPr dirty="0" sz="2000" spc="-5" i="1">
                <a:latin typeface="Times New Roman"/>
                <a:cs typeface="Times New Roman"/>
              </a:rPr>
              <a:t>X </a:t>
            </a:r>
            <a:r>
              <a:rPr dirty="0" sz="2000" spc="-5">
                <a:latin typeface="Tahoma"/>
                <a:cs typeface="Tahoma"/>
              </a:rPr>
              <a:t>is the </a:t>
            </a:r>
            <a:r>
              <a:rPr dirty="0" sz="2000" spc="-5">
                <a:solidFill>
                  <a:srgbClr val="006FC0"/>
                </a:solidFill>
                <a:latin typeface="Tahoma"/>
                <a:cs typeface="Tahoma"/>
              </a:rPr>
              <a:t>percentage of </a:t>
            </a:r>
            <a:r>
              <a:rPr dirty="0" sz="2000" spc="-10">
                <a:solidFill>
                  <a:srgbClr val="006FC0"/>
                </a:solidFill>
                <a:latin typeface="Tahoma"/>
                <a:cs typeface="Tahoma"/>
              </a:rPr>
              <a:t>transactions </a:t>
            </a:r>
            <a:r>
              <a:rPr dirty="0" sz="2000" spc="-5">
                <a:latin typeface="Tahoma"/>
                <a:cs typeface="Tahoma"/>
              </a:rPr>
              <a:t>in  the </a:t>
            </a:r>
            <a:r>
              <a:rPr dirty="0" sz="2000" spc="-10">
                <a:latin typeface="Tahoma"/>
                <a:cs typeface="Tahoma"/>
              </a:rPr>
              <a:t>transaction </a:t>
            </a:r>
            <a:r>
              <a:rPr dirty="0" sz="2000" spc="-5">
                <a:latin typeface="Tahoma"/>
                <a:cs typeface="Tahoma"/>
              </a:rPr>
              <a:t>database </a:t>
            </a:r>
            <a:r>
              <a:rPr dirty="0" sz="2000" spc="-5" i="1">
                <a:latin typeface="Times New Roman"/>
                <a:cs typeface="Times New Roman"/>
              </a:rPr>
              <a:t>D </a:t>
            </a:r>
            <a:r>
              <a:rPr dirty="0" sz="2000" spc="-5">
                <a:latin typeface="Tahoma"/>
                <a:cs typeface="Tahoma"/>
              </a:rPr>
              <a:t>that contain</a:t>
            </a:r>
            <a:r>
              <a:rPr dirty="0" sz="2000" spc="215">
                <a:latin typeface="Tahoma"/>
                <a:cs typeface="Tahoma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X</a:t>
            </a:r>
            <a:r>
              <a:rPr dirty="0" sz="2000" spc="-5"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The support of a rule </a:t>
            </a:r>
            <a:r>
              <a:rPr dirty="0" sz="2000" spc="-5" i="1">
                <a:latin typeface="Times New Roman"/>
                <a:cs typeface="Times New Roman"/>
              </a:rPr>
              <a:t>X </a:t>
            </a:r>
            <a:r>
              <a:rPr dirty="0" sz="2000" spc="-5">
                <a:latin typeface="Symbol"/>
                <a:cs typeface="Symbol"/>
              </a:rPr>
              <a:t>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Y </a:t>
            </a:r>
            <a:r>
              <a:rPr dirty="0" sz="2000" spc="-5">
                <a:latin typeface="Tahoma"/>
                <a:cs typeface="Tahoma"/>
              </a:rPr>
              <a:t>is the support of the items set </a:t>
            </a:r>
            <a:r>
              <a:rPr dirty="0" sz="2000" spc="-5" i="1">
                <a:latin typeface="Times New Roman"/>
                <a:cs typeface="Times New Roman"/>
              </a:rPr>
              <a:t>X </a:t>
            </a:r>
            <a:r>
              <a:rPr dirty="0" sz="2000" spc="-5">
                <a:latin typeface="Symbol"/>
                <a:cs typeface="Symbol"/>
              </a:rPr>
              <a:t></a:t>
            </a:r>
            <a:r>
              <a:rPr dirty="0" sz="2000" spc="225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Y</a:t>
            </a:r>
            <a:endParaRPr sz="2000">
              <a:latin typeface="Times New Roman"/>
              <a:cs typeface="Times New Roman"/>
            </a:endParaRPr>
          </a:p>
          <a:p>
            <a:pPr marL="755650">
              <a:lnSpc>
                <a:spcPct val="100000"/>
              </a:lnSpc>
            </a:pPr>
            <a:r>
              <a:rPr dirty="0" sz="2000" spc="-5">
                <a:latin typeface="Tahoma"/>
                <a:cs typeface="Tahoma"/>
              </a:rPr>
              <a:t>in</a:t>
            </a:r>
            <a:r>
              <a:rPr dirty="0" sz="2000" spc="-95">
                <a:latin typeface="Tahoma"/>
                <a:cs typeface="Tahoma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D</a:t>
            </a:r>
            <a:r>
              <a:rPr dirty="0" sz="2000" spc="-5"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3627297"/>
            <a:ext cx="7489825" cy="1347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Confidence</a:t>
            </a:r>
            <a:r>
              <a:rPr dirty="0" sz="2400" spc="-9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400" spc="-15">
                <a:solidFill>
                  <a:srgbClr val="C00000"/>
                </a:solidFill>
                <a:latin typeface="Tahoma"/>
                <a:cs typeface="Tahoma"/>
              </a:rPr>
              <a:t>value</a:t>
            </a:r>
            <a:endParaRPr sz="2400">
              <a:latin typeface="Tahoma"/>
              <a:cs typeface="Tahoma"/>
            </a:endParaRPr>
          </a:p>
          <a:p>
            <a:pPr algn="just" marL="755650" marR="5080" indent="-285750">
              <a:lnSpc>
                <a:spcPct val="100000"/>
              </a:lnSpc>
              <a:spcBef>
                <a:spcPts val="434"/>
              </a:spcBef>
            </a:pPr>
            <a:r>
              <a:rPr dirty="0" sz="2000" spc="-5">
                <a:latin typeface="Arial"/>
                <a:cs typeface="Arial"/>
              </a:rPr>
              <a:t>– </a:t>
            </a:r>
            <a:r>
              <a:rPr dirty="0" sz="2000" spc="-5">
                <a:latin typeface="Tahoma"/>
                <a:cs typeface="Tahoma"/>
              </a:rPr>
              <a:t>The confidence of a rule </a:t>
            </a:r>
            <a:r>
              <a:rPr dirty="0" sz="2000" spc="-5" i="1">
                <a:latin typeface="Times New Roman"/>
                <a:cs typeface="Times New Roman"/>
              </a:rPr>
              <a:t>X </a:t>
            </a:r>
            <a:r>
              <a:rPr dirty="0" sz="2000" spc="-5">
                <a:latin typeface="Symbol"/>
                <a:cs typeface="Symbol"/>
              </a:rPr>
              <a:t>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Y </a:t>
            </a:r>
            <a:r>
              <a:rPr dirty="0" sz="2000" spc="-5">
                <a:latin typeface="Tahoma"/>
                <a:cs typeface="Tahoma"/>
              </a:rPr>
              <a:t>is the </a:t>
            </a:r>
            <a:r>
              <a:rPr dirty="0" sz="2000" spc="-15">
                <a:latin typeface="Tahoma"/>
                <a:cs typeface="Tahoma"/>
              </a:rPr>
              <a:t>ratio </a:t>
            </a:r>
            <a:r>
              <a:rPr dirty="0" sz="2000" spc="-5">
                <a:latin typeface="Tahoma"/>
                <a:cs typeface="Tahoma"/>
              </a:rPr>
              <a:t>of the number of  </a:t>
            </a:r>
            <a:r>
              <a:rPr dirty="0" sz="2000" spc="-10">
                <a:latin typeface="Tahoma"/>
                <a:cs typeface="Tahoma"/>
              </a:rPr>
              <a:t>transactions </a:t>
            </a:r>
            <a:r>
              <a:rPr dirty="0" sz="2000" spc="-5">
                <a:latin typeface="Tahoma"/>
                <a:cs typeface="Tahoma"/>
              </a:rPr>
              <a:t>containing </a:t>
            </a:r>
            <a:r>
              <a:rPr dirty="0" sz="2000" spc="-5" i="1">
                <a:latin typeface="Times New Roman"/>
                <a:cs typeface="Times New Roman"/>
              </a:rPr>
              <a:t>X </a:t>
            </a:r>
            <a:r>
              <a:rPr dirty="0" sz="2000" spc="-5">
                <a:latin typeface="Symbol"/>
                <a:cs typeface="Symbol"/>
              </a:rPr>
              <a:t>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Y </a:t>
            </a:r>
            <a:r>
              <a:rPr dirty="0" sz="2000" spc="-5">
                <a:latin typeface="Tahoma"/>
                <a:cs typeface="Tahoma"/>
              </a:rPr>
              <a:t>to the number of </a:t>
            </a:r>
            <a:r>
              <a:rPr dirty="0" sz="2000" spc="-10">
                <a:latin typeface="Tahoma"/>
                <a:cs typeface="Tahoma"/>
              </a:rPr>
              <a:t>transactions  </a:t>
            </a:r>
            <a:r>
              <a:rPr dirty="0" sz="2000" spc="-5">
                <a:latin typeface="Tahoma"/>
                <a:cs typeface="Tahoma"/>
              </a:rPr>
              <a:t>containing </a:t>
            </a:r>
            <a:r>
              <a:rPr dirty="0" sz="2000" spc="-5" i="1">
                <a:latin typeface="Times New Roman"/>
                <a:cs typeface="Times New Roman"/>
              </a:rPr>
              <a:t>X </a:t>
            </a:r>
            <a:r>
              <a:rPr dirty="0" sz="2000" spc="-5">
                <a:latin typeface="Tahoma"/>
                <a:cs typeface="Tahoma"/>
              </a:rPr>
              <a:t>in</a:t>
            </a:r>
            <a:r>
              <a:rPr dirty="0" sz="2000" spc="85">
                <a:latin typeface="Tahoma"/>
                <a:cs typeface="Tahoma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D</a:t>
            </a:r>
            <a:r>
              <a:rPr dirty="0" sz="2000" spc="-5"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079" y="253745"/>
            <a:ext cx="6114288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Rule Strength</a:t>
            </a:r>
            <a:r>
              <a:rPr dirty="0" sz="3600" spc="-85"/>
              <a:t> </a:t>
            </a:r>
            <a:r>
              <a:rPr dirty="0" sz="3600" spc="-5"/>
              <a:t>Measures</a:t>
            </a:r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3041992" y="2928937"/>
            <a:ext cx="2887345" cy="462280"/>
          </a:xfrm>
          <a:custGeom>
            <a:avLst/>
            <a:gdLst/>
            <a:ahLst/>
            <a:cxnLst/>
            <a:rect l="l" t="t" r="r" b="b"/>
            <a:pathLst>
              <a:path w="2887345" h="462279">
                <a:moveTo>
                  <a:pt x="0" y="0"/>
                </a:moveTo>
                <a:lnTo>
                  <a:pt x="2887332" y="0"/>
                </a:lnTo>
                <a:lnTo>
                  <a:pt x="2887332" y="461670"/>
                </a:lnTo>
                <a:lnTo>
                  <a:pt x="0" y="461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041992" y="2928937"/>
            <a:ext cx="2887345" cy="462280"/>
          </a:xfrm>
          <a:prstGeom prst="rect">
            <a:avLst/>
          </a:prstGeom>
          <a:solidFill>
            <a:srgbClr val="FFFFFF"/>
          </a:solidFill>
          <a:ln w="25400">
            <a:solidFill>
              <a:srgbClr val="F79546"/>
            </a:solidFill>
          </a:ln>
        </p:spPr>
        <p:txBody>
          <a:bodyPr wrap="square" lIns="0" tIns="16510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130"/>
              </a:spcBef>
            </a:pPr>
            <a:r>
              <a:rPr dirty="0" sz="2400" spc="-5">
                <a:latin typeface="Calibri"/>
                <a:cs typeface="Calibri"/>
              </a:rPr>
              <a:t>sup(</a:t>
            </a:r>
            <a:r>
              <a:rPr dirty="0" sz="2400" spc="-5" i="1">
                <a:latin typeface="Calibri"/>
                <a:cs typeface="Calibri"/>
              </a:rPr>
              <a:t>X </a:t>
            </a:r>
            <a:r>
              <a:rPr dirty="0" sz="2400">
                <a:latin typeface="Symbol"/>
                <a:cs typeface="Symbol"/>
              </a:rPr>
              <a:t>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 i="1">
                <a:latin typeface="Calibri"/>
                <a:cs typeface="Calibri"/>
              </a:rPr>
              <a:t>Y</a:t>
            </a:r>
            <a:r>
              <a:rPr dirty="0" sz="2400" spc="-5">
                <a:latin typeface="Calibri"/>
                <a:cs typeface="Calibri"/>
              </a:rPr>
              <a:t>) </a:t>
            </a:r>
            <a:r>
              <a:rPr dirty="0" sz="2400">
                <a:latin typeface="Calibri"/>
                <a:cs typeface="Calibri"/>
              </a:rPr>
              <a:t>= </a:t>
            </a:r>
            <a:r>
              <a:rPr dirty="0" sz="2400" spc="-5" i="1">
                <a:latin typeface="Calibri"/>
                <a:cs typeface="Calibri"/>
              </a:rPr>
              <a:t>P</a:t>
            </a:r>
            <a:r>
              <a:rPr dirty="0" sz="2400" spc="-5">
                <a:latin typeface="Calibri"/>
                <a:cs typeface="Calibri"/>
              </a:rPr>
              <a:t>(</a:t>
            </a:r>
            <a:r>
              <a:rPr dirty="0" sz="2400" spc="-5" i="1">
                <a:latin typeface="Calibri"/>
                <a:cs typeface="Calibri"/>
              </a:rPr>
              <a:t>X </a:t>
            </a:r>
            <a:r>
              <a:rPr dirty="0" sz="2400">
                <a:latin typeface="Symbol"/>
                <a:cs typeface="Symbol"/>
              </a:rPr>
              <a:t></a:t>
            </a:r>
            <a:r>
              <a:rPr dirty="0" sz="2400" spc="-229">
                <a:latin typeface="Times New Roman"/>
                <a:cs typeface="Times New Roman"/>
              </a:rPr>
              <a:t> </a:t>
            </a:r>
            <a:r>
              <a:rPr dirty="0" sz="2400" spc="-5" i="1">
                <a:latin typeface="Calibri"/>
                <a:cs typeface="Calibri"/>
              </a:rPr>
              <a:t>Y</a:t>
            </a:r>
            <a:r>
              <a:rPr dirty="0" sz="2400" spc="-5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14294" y="5110479"/>
            <a:ext cx="2752725" cy="462280"/>
          </a:xfrm>
          <a:custGeom>
            <a:avLst/>
            <a:gdLst/>
            <a:ahLst/>
            <a:cxnLst/>
            <a:rect l="l" t="t" r="r" b="b"/>
            <a:pathLst>
              <a:path w="2752725" h="462279">
                <a:moveTo>
                  <a:pt x="0" y="0"/>
                </a:moveTo>
                <a:lnTo>
                  <a:pt x="2752217" y="0"/>
                </a:lnTo>
                <a:lnTo>
                  <a:pt x="2752217" y="461670"/>
                </a:lnTo>
                <a:lnTo>
                  <a:pt x="0" y="461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114294" y="5110479"/>
            <a:ext cx="2752725" cy="462280"/>
          </a:xfrm>
          <a:prstGeom prst="rect">
            <a:avLst/>
          </a:prstGeom>
          <a:solidFill>
            <a:srgbClr val="FFFFFF"/>
          </a:solidFill>
          <a:ln w="25400">
            <a:solidFill>
              <a:srgbClr val="F79546"/>
            </a:solidFill>
          </a:ln>
        </p:spPr>
        <p:txBody>
          <a:bodyPr wrap="square" lIns="0" tIns="16510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130"/>
              </a:spcBef>
            </a:pPr>
            <a:r>
              <a:rPr dirty="0" sz="2400" spc="-10">
                <a:latin typeface="Calibri"/>
                <a:cs typeface="Calibri"/>
              </a:rPr>
              <a:t>conf(</a:t>
            </a:r>
            <a:r>
              <a:rPr dirty="0" sz="2400" spc="-10" i="1">
                <a:latin typeface="Calibri"/>
                <a:cs typeface="Calibri"/>
              </a:rPr>
              <a:t>X </a:t>
            </a:r>
            <a:r>
              <a:rPr dirty="0" sz="2400">
                <a:latin typeface="Symbol"/>
                <a:cs typeface="Symbol"/>
              </a:rPr>
              <a:t>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 i="1">
                <a:latin typeface="Calibri"/>
                <a:cs typeface="Calibri"/>
              </a:rPr>
              <a:t>Y</a:t>
            </a:r>
            <a:r>
              <a:rPr dirty="0" sz="2400" spc="-5">
                <a:latin typeface="Calibri"/>
                <a:cs typeface="Calibri"/>
              </a:rPr>
              <a:t>) </a:t>
            </a:r>
            <a:r>
              <a:rPr dirty="0" sz="2400">
                <a:latin typeface="Calibri"/>
                <a:cs typeface="Calibri"/>
              </a:rPr>
              <a:t>=</a:t>
            </a:r>
            <a:r>
              <a:rPr dirty="0" sz="2400" spc="-150">
                <a:latin typeface="Calibri"/>
                <a:cs typeface="Calibri"/>
              </a:rPr>
              <a:t> </a:t>
            </a:r>
            <a:r>
              <a:rPr dirty="0" sz="2400" spc="-5" i="1">
                <a:latin typeface="Calibri"/>
                <a:cs typeface="Calibri"/>
              </a:rPr>
              <a:t>P</a:t>
            </a:r>
            <a:r>
              <a:rPr dirty="0" sz="2400" spc="-5">
                <a:latin typeface="Calibri"/>
                <a:cs typeface="Calibri"/>
              </a:rPr>
              <a:t>(</a:t>
            </a:r>
            <a:r>
              <a:rPr dirty="0" sz="2400" spc="-5" i="1">
                <a:latin typeface="Calibri"/>
                <a:cs typeface="Calibri"/>
              </a:rPr>
              <a:t>Y</a:t>
            </a:r>
            <a:r>
              <a:rPr dirty="0" sz="2400" spc="-5">
                <a:latin typeface="Calibri"/>
                <a:cs typeface="Calibri"/>
              </a:rPr>
              <a:t>|</a:t>
            </a:r>
            <a:r>
              <a:rPr dirty="0" sz="2400" spc="-5" i="1">
                <a:latin typeface="Calibri"/>
                <a:cs typeface="Calibri"/>
              </a:rPr>
              <a:t>X</a:t>
            </a:r>
            <a:r>
              <a:rPr dirty="0" sz="2400" spc="-5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4862830" cy="375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Gi</a:t>
            </a:r>
            <a:r>
              <a:rPr dirty="0" sz="2400" spc="-10">
                <a:latin typeface="Tahoma"/>
                <a:cs typeface="Tahoma"/>
              </a:rPr>
              <a:t>ven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5">
                <a:latin typeface="Tahoma"/>
                <a:cs typeface="Tahoma"/>
              </a:rPr>
              <a:t>database of</a:t>
            </a:r>
            <a:r>
              <a:rPr dirty="0" sz="2400" spc="1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transactions: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3602913"/>
            <a:ext cx="4871085" cy="375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The example of association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rules: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079" y="253745"/>
            <a:ext cx="2581643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E</a:t>
            </a:r>
            <a:r>
              <a:rPr dirty="0" sz="3600"/>
              <a:t>x</a:t>
            </a:r>
            <a:r>
              <a:rPr dirty="0" sz="3600" spc="-5"/>
              <a:t>am</a:t>
            </a:r>
            <a:r>
              <a:rPr dirty="0" sz="3600"/>
              <a:t>ple</a:t>
            </a:r>
            <a:endParaRPr sz="36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922449" y="1565262"/>
          <a:ext cx="4853305" cy="1841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3075"/>
                <a:gridCol w="3190874"/>
              </a:tblGrid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dirty="0" sz="20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Transactions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dirty="0" sz="2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Items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120"/>
                        </a:lnSpc>
                      </a:pPr>
                      <a:r>
                        <a:rPr dirty="0" sz="2000" spc="5" i="1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baseline="-21367" sz="1950" spc="7">
                          <a:latin typeface="Calibri"/>
                          <a:cs typeface="Calibri"/>
                        </a:rPr>
                        <a:t>1</a:t>
                      </a:r>
                      <a:endParaRPr baseline="-21367" sz="19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120"/>
                        </a:lnSpc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bread, </a:t>
                      </a:r>
                      <a:r>
                        <a:rPr dirty="0" sz="2000" spc="-30">
                          <a:latin typeface="Calibri"/>
                          <a:cs typeface="Calibri"/>
                        </a:rPr>
                        <a:t>jelly, 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butter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dirty="0" sz="2000" spc="5" i="1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baseline="-21367" sz="1950" spc="7">
                          <a:latin typeface="Calibri"/>
                          <a:cs typeface="Calibri"/>
                        </a:rPr>
                        <a:t>2</a:t>
                      </a:r>
                      <a:endParaRPr baseline="-21367" sz="19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bread,</a:t>
                      </a:r>
                      <a:r>
                        <a:rPr dirty="0" sz="20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butter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dirty="0" sz="2000" spc="5" i="1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baseline="-21367" sz="1950" spc="7">
                          <a:latin typeface="Calibri"/>
                          <a:cs typeface="Calibri"/>
                        </a:rPr>
                        <a:t>3</a:t>
                      </a:r>
                      <a:endParaRPr baseline="-21367" sz="19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bread,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milk,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 butter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dirty="0" sz="2000" spc="5" i="1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baseline="-21367" sz="1950" spc="7">
                          <a:latin typeface="Calibri"/>
                          <a:cs typeface="Calibri"/>
                        </a:rPr>
                        <a:t>4</a:t>
                      </a:r>
                      <a:endParaRPr baseline="-21367" sz="19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dirty="0" sz="2000" spc="-40">
                          <a:latin typeface="Calibri"/>
                          <a:cs typeface="Calibri"/>
                        </a:rPr>
                        <a:t>beer,</a:t>
                      </a:r>
                      <a:r>
                        <a:rPr dirty="0" sz="20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bread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dirty="0" sz="2000" spc="5" i="1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baseline="-21367" sz="1950" spc="7">
                          <a:latin typeface="Calibri"/>
                          <a:cs typeface="Calibri"/>
                        </a:rPr>
                        <a:t>5</a:t>
                      </a:r>
                      <a:endParaRPr baseline="-21367" sz="19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dirty="0" sz="2000" spc="-40">
                          <a:latin typeface="Calibri"/>
                          <a:cs typeface="Calibri"/>
                        </a:rPr>
                        <a:t>beer,</a:t>
                      </a:r>
                      <a:r>
                        <a:rPr dirty="0" sz="20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milk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922449" y="4065587"/>
          <a:ext cx="4853305" cy="2146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3200"/>
                <a:gridCol w="1095374"/>
                <a:gridCol w="1095375"/>
              </a:tblGrid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240"/>
                        </a:lnSpc>
                      </a:pPr>
                      <a:r>
                        <a:rPr dirty="0" sz="2000" spc="-5" b="1" i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 </a:t>
                      </a:r>
                      <a:r>
                        <a:rPr dirty="0" sz="2000" spc="-5" b="1">
                          <a:solidFill>
                            <a:srgbClr val="FFFFFF"/>
                          </a:solidFill>
                          <a:latin typeface="Symbol"/>
                          <a:cs typeface="Symbol"/>
                        </a:rPr>
                        <a:t></a:t>
                      </a:r>
                      <a:r>
                        <a:rPr dirty="0" sz="2000" spc="-14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 b="1" i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Sup.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dirty="0" sz="2000" spc="-5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Conf.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140"/>
                        </a:lnSpc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bread </a:t>
                      </a:r>
                      <a:r>
                        <a:rPr dirty="0" sz="2000" spc="-5">
                          <a:latin typeface="Symbol"/>
                          <a:cs typeface="Symbol"/>
                        </a:rPr>
                        <a:t></a:t>
                      </a:r>
                      <a:r>
                        <a:rPr dirty="0" sz="2000" spc="-1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butter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105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60%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105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75%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240"/>
                        </a:lnSpc>
                      </a:pPr>
                      <a:r>
                        <a:rPr dirty="0" sz="2000" spc="-15">
                          <a:latin typeface="Calibri"/>
                          <a:cs typeface="Calibri"/>
                        </a:rPr>
                        <a:t>butter </a:t>
                      </a:r>
                      <a:r>
                        <a:rPr dirty="0" sz="2000" spc="-5">
                          <a:latin typeface="Symbol"/>
                          <a:cs typeface="Symbol"/>
                        </a:rPr>
                        <a:t></a:t>
                      </a:r>
                      <a:r>
                        <a:rPr dirty="0" sz="2000" spc="-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bread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4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60%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4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100%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24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beer </a:t>
                      </a:r>
                      <a:r>
                        <a:rPr dirty="0" sz="2000" spc="-5">
                          <a:latin typeface="Symbol"/>
                          <a:cs typeface="Symbol"/>
                        </a:rPr>
                        <a:t></a:t>
                      </a:r>
                      <a:r>
                        <a:rPr dirty="0" sz="2000" spc="-1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bread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5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20%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25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50%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</a:tr>
              <a:tr h="304805">
                <a:tc>
                  <a:txBody>
                    <a:bodyPr/>
                    <a:lstStyle/>
                    <a:p>
                      <a:pPr marL="84455">
                        <a:lnSpc>
                          <a:spcPts val="2240"/>
                        </a:lnSpc>
                      </a:pPr>
                      <a:r>
                        <a:rPr dirty="0" sz="2000" spc="-15">
                          <a:latin typeface="Calibri"/>
                          <a:cs typeface="Calibri"/>
                        </a:rPr>
                        <a:t>butter </a:t>
                      </a:r>
                      <a:r>
                        <a:rPr dirty="0" sz="2000" spc="-5">
                          <a:latin typeface="Symbol"/>
                          <a:cs typeface="Symbol"/>
                        </a:rPr>
                        <a:t></a:t>
                      </a:r>
                      <a:r>
                        <a:rPr dirty="0" sz="2000" spc="-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jelly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1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20%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1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33.3%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24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jelly </a:t>
                      </a:r>
                      <a:r>
                        <a:rPr dirty="0" sz="2000" spc="-5">
                          <a:latin typeface="Symbol"/>
                          <a:cs typeface="Symbol"/>
                        </a:rPr>
                        <a:t></a:t>
                      </a:r>
                      <a:r>
                        <a:rPr dirty="0" sz="2000" spc="-10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butter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20%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100%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24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jelly </a:t>
                      </a:r>
                      <a:r>
                        <a:rPr dirty="0" sz="2000" spc="-5">
                          <a:latin typeface="Symbol"/>
                          <a:cs typeface="Symbol"/>
                        </a:rPr>
                        <a:t></a:t>
                      </a:r>
                      <a:r>
                        <a:rPr dirty="0" sz="2000" spc="-1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milk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05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05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3930015" cy="2131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Ass</a:t>
            </a:r>
            <a:r>
              <a:rPr dirty="0" sz="2400" spc="-5">
                <a:latin typeface="Tahoma"/>
                <a:cs typeface="Tahoma"/>
              </a:rPr>
              <a:t>ociation </a:t>
            </a:r>
            <a:r>
              <a:rPr dirty="0" sz="2400" spc="-10">
                <a:latin typeface="Tahoma"/>
                <a:cs typeface="Tahoma"/>
              </a:rPr>
              <a:t>Rule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Discovery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Classification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Clustering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2291321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Outline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6713855" cy="3005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G</a:t>
            </a:r>
            <a:r>
              <a:rPr dirty="0" sz="2400" spc="-10">
                <a:latin typeface="Tahoma"/>
                <a:cs typeface="Tahoma"/>
              </a:rPr>
              <a:t>iven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34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a set </a:t>
            </a:r>
            <a:r>
              <a:rPr dirty="0" sz="2000" spc="-5" i="1">
                <a:latin typeface="Times New Roman"/>
                <a:cs typeface="Times New Roman"/>
              </a:rPr>
              <a:t>I </a:t>
            </a:r>
            <a:r>
              <a:rPr dirty="0" sz="2000" spc="-5">
                <a:latin typeface="Tahoma"/>
                <a:cs typeface="Tahoma"/>
              </a:rPr>
              <a:t>of </a:t>
            </a:r>
            <a:r>
              <a:rPr dirty="0" sz="2000">
                <a:latin typeface="Tahoma"/>
                <a:cs typeface="Tahoma"/>
              </a:rPr>
              <a:t>all</a:t>
            </a:r>
            <a:r>
              <a:rPr dirty="0" sz="2000" spc="7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items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a database </a:t>
            </a:r>
            <a:r>
              <a:rPr dirty="0" sz="2000" spc="-5" i="1">
                <a:latin typeface="Times New Roman"/>
                <a:cs typeface="Times New Roman"/>
              </a:rPr>
              <a:t>D </a:t>
            </a:r>
            <a:r>
              <a:rPr dirty="0" sz="2000" spc="-5">
                <a:latin typeface="Tahoma"/>
                <a:cs typeface="Tahoma"/>
              </a:rPr>
              <a:t>of</a:t>
            </a:r>
            <a:r>
              <a:rPr dirty="0" sz="2000" spc="12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transactions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minimum support threshold</a:t>
            </a:r>
            <a:r>
              <a:rPr dirty="0" sz="2000" spc="-35">
                <a:latin typeface="Tahoma"/>
                <a:cs typeface="Tahoma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min_sup</a:t>
            </a:r>
            <a:endParaRPr sz="2000">
              <a:latin typeface="Times New Roman"/>
              <a:cs typeface="Times New Roman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minimum confidence threshold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min_conf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Find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34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>
                <a:latin typeface="Tahoma"/>
                <a:cs typeface="Tahoma"/>
              </a:rPr>
              <a:t>all </a:t>
            </a:r>
            <a:r>
              <a:rPr dirty="0" sz="2000" spc="-5">
                <a:latin typeface="Tahoma"/>
                <a:cs typeface="Tahoma"/>
              </a:rPr>
              <a:t>association rules </a:t>
            </a:r>
            <a:r>
              <a:rPr dirty="0" sz="2000" spc="-5" i="1">
                <a:latin typeface="Times New Roman"/>
                <a:cs typeface="Times New Roman"/>
              </a:rPr>
              <a:t>X </a:t>
            </a:r>
            <a:r>
              <a:rPr dirty="0" sz="2000" spc="-5">
                <a:latin typeface="Symbol"/>
                <a:cs typeface="Symbol"/>
              </a:rPr>
              <a:t>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Y </a:t>
            </a:r>
            <a:r>
              <a:rPr dirty="0" sz="2000" spc="-5">
                <a:latin typeface="Tahoma"/>
                <a:cs typeface="Tahoma"/>
              </a:rPr>
              <a:t>with </a:t>
            </a:r>
            <a:r>
              <a:rPr dirty="0" sz="2000" spc="-5" i="1">
                <a:latin typeface="Times New Roman"/>
                <a:cs typeface="Times New Roman"/>
              </a:rPr>
              <a:t>min_sup </a:t>
            </a:r>
            <a:r>
              <a:rPr dirty="0" sz="2000" spc="-5">
                <a:latin typeface="Tahoma"/>
                <a:cs typeface="Tahoma"/>
              </a:rPr>
              <a:t>and</a:t>
            </a:r>
            <a:r>
              <a:rPr dirty="0" sz="2000" spc="325">
                <a:latin typeface="Tahoma"/>
                <a:cs typeface="Tahoma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min_conf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6451841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Association Rule</a:t>
            </a:r>
            <a:r>
              <a:rPr dirty="0" sz="3600" spc="-60"/>
              <a:t> </a:t>
            </a:r>
            <a:r>
              <a:rPr dirty="0" sz="3600" spc="-5"/>
              <a:t>Problem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35619" y="6493460"/>
            <a:ext cx="187325" cy="153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z="1000" spc="-5" b="1">
                <a:solidFill>
                  <a:srgbClr val="1F487C"/>
                </a:solidFill>
                <a:latin typeface="Tahoma"/>
                <a:cs typeface="Tahoma"/>
              </a:rPr>
              <a:t>20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3257" y="1386077"/>
            <a:ext cx="1636775" cy="499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11601" y="1386077"/>
            <a:ext cx="1533144" cy="499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5940" y="1115745"/>
            <a:ext cx="7929245" cy="1979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marR="519430" indent="-457200">
              <a:lnSpc>
                <a:spcPct val="100000"/>
              </a:lnSpc>
              <a:buFont typeface="Tahoma"/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>
                <a:latin typeface="Tahoma"/>
                <a:cs typeface="Tahoma"/>
              </a:rPr>
              <a:t>F</a:t>
            </a:r>
            <a:r>
              <a:rPr dirty="0" sz="2400" spc="-5">
                <a:latin typeface="Tahoma"/>
                <a:cs typeface="Tahoma"/>
              </a:rPr>
              <a:t>ind </a:t>
            </a:r>
            <a:r>
              <a:rPr dirty="0" sz="2400">
                <a:latin typeface="Tahoma"/>
                <a:cs typeface="Tahoma"/>
              </a:rPr>
              <a:t>all sets </a:t>
            </a:r>
            <a:r>
              <a:rPr dirty="0" sz="2400" spc="-5">
                <a:latin typeface="Tahoma"/>
                <a:cs typeface="Tahoma"/>
              </a:rPr>
              <a:t>of </a:t>
            </a:r>
            <a:r>
              <a:rPr dirty="0" sz="2400">
                <a:latin typeface="Tahoma"/>
                <a:cs typeface="Tahoma"/>
              </a:rPr>
              <a:t>items </a:t>
            </a:r>
            <a:r>
              <a:rPr dirty="0" sz="2400" spc="-5">
                <a:latin typeface="Tahoma"/>
                <a:cs typeface="Tahoma"/>
              </a:rPr>
              <a:t>that </a:t>
            </a:r>
            <a:r>
              <a:rPr dirty="0" sz="2400" spc="-15">
                <a:latin typeface="Tahoma"/>
                <a:cs typeface="Tahoma"/>
              </a:rPr>
              <a:t>have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5">
                <a:latin typeface="Tahoma"/>
                <a:cs typeface="Tahoma"/>
              </a:rPr>
              <a:t>minimum support,  called </a:t>
            </a:r>
            <a:r>
              <a:rPr dirty="0" sz="2400" spc="-10">
                <a:solidFill>
                  <a:srgbClr val="C00000"/>
                </a:solidFill>
                <a:latin typeface="Tahoma"/>
                <a:cs typeface="Tahoma"/>
              </a:rPr>
              <a:t>frequent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itemsets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Tahoma"/>
              <a:buAutoNum type="arabicPeriod"/>
            </a:pPr>
            <a:endParaRPr sz="350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>
                <a:latin typeface="Tahoma"/>
                <a:cs typeface="Tahoma"/>
              </a:rPr>
              <a:t>Use the </a:t>
            </a:r>
            <a:r>
              <a:rPr dirty="0" sz="2400" spc="-10">
                <a:latin typeface="Tahoma"/>
                <a:cs typeface="Tahoma"/>
              </a:rPr>
              <a:t>frequent </a:t>
            </a:r>
            <a:r>
              <a:rPr dirty="0" sz="2400" spc="-5">
                <a:latin typeface="Tahoma"/>
                <a:cs typeface="Tahoma"/>
              </a:rPr>
              <a:t>itemsets </a:t>
            </a:r>
            <a:r>
              <a:rPr dirty="0" sz="2400">
                <a:latin typeface="Tahoma"/>
                <a:cs typeface="Tahoma"/>
              </a:rPr>
              <a:t>to </a:t>
            </a:r>
            <a:r>
              <a:rPr dirty="0" sz="2400" spc="-10">
                <a:latin typeface="Tahoma"/>
                <a:cs typeface="Tahoma"/>
              </a:rPr>
              <a:t>generate </a:t>
            </a:r>
            <a:r>
              <a:rPr dirty="0" sz="2400" spc="-5">
                <a:latin typeface="Tahoma"/>
                <a:cs typeface="Tahoma"/>
              </a:rPr>
              <a:t>the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desired rules  </a:t>
            </a:r>
            <a:r>
              <a:rPr dirty="0" sz="2400" spc="-5">
                <a:latin typeface="Tahoma"/>
                <a:cs typeface="Tahoma"/>
              </a:rPr>
              <a:t>with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5">
                <a:latin typeface="Tahoma"/>
                <a:cs typeface="Tahoma"/>
              </a:rPr>
              <a:t>minimum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confidence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9079" y="253745"/>
            <a:ext cx="6087618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Problem</a:t>
            </a:r>
            <a:r>
              <a:rPr dirty="0" sz="3600" spc="-60"/>
              <a:t> </a:t>
            </a:r>
            <a:r>
              <a:rPr dirty="0" sz="3600" spc="-5"/>
              <a:t>Decomposition</a:t>
            </a:r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24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60505" y="3517696"/>
            <a:ext cx="669290" cy="285750"/>
          </a:xfrm>
          <a:custGeom>
            <a:avLst/>
            <a:gdLst/>
            <a:ahLst/>
            <a:cxnLst/>
            <a:rect l="l" t="t" r="r" b="b"/>
            <a:pathLst>
              <a:path w="669289" h="285750">
                <a:moveTo>
                  <a:pt x="621195" y="0"/>
                </a:moveTo>
                <a:lnTo>
                  <a:pt x="47625" y="0"/>
                </a:lnTo>
                <a:lnTo>
                  <a:pt x="29087" y="3742"/>
                </a:lnTo>
                <a:lnTo>
                  <a:pt x="13949" y="13949"/>
                </a:lnTo>
                <a:lnTo>
                  <a:pt x="3742" y="29087"/>
                </a:lnTo>
                <a:lnTo>
                  <a:pt x="0" y="47625"/>
                </a:lnTo>
                <a:lnTo>
                  <a:pt x="0" y="238125"/>
                </a:lnTo>
                <a:lnTo>
                  <a:pt x="3742" y="256662"/>
                </a:lnTo>
                <a:lnTo>
                  <a:pt x="13949" y="271800"/>
                </a:lnTo>
                <a:lnTo>
                  <a:pt x="29087" y="282007"/>
                </a:lnTo>
                <a:lnTo>
                  <a:pt x="47625" y="285750"/>
                </a:lnTo>
                <a:lnTo>
                  <a:pt x="621195" y="285750"/>
                </a:lnTo>
                <a:lnTo>
                  <a:pt x="639732" y="282007"/>
                </a:lnTo>
                <a:lnTo>
                  <a:pt x="654870" y="271800"/>
                </a:lnTo>
                <a:lnTo>
                  <a:pt x="665077" y="256662"/>
                </a:lnTo>
                <a:lnTo>
                  <a:pt x="668820" y="238125"/>
                </a:lnTo>
                <a:lnTo>
                  <a:pt x="668820" y="47625"/>
                </a:lnTo>
                <a:lnTo>
                  <a:pt x="665077" y="29087"/>
                </a:lnTo>
                <a:lnTo>
                  <a:pt x="654870" y="13949"/>
                </a:lnTo>
                <a:lnTo>
                  <a:pt x="639732" y="3742"/>
                </a:lnTo>
                <a:lnTo>
                  <a:pt x="62119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248228" y="4320756"/>
            <a:ext cx="1428750" cy="285750"/>
          </a:xfrm>
          <a:custGeom>
            <a:avLst/>
            <a:gdLst/>
            <a:ahLst/>
            <a:cxnLst/>
            <a:rect l="l" t="t" r="r" b="b"/>
            <a:pathLst>
              <a:path w="1428750" h="285750">
                <a:moveTo>
                  <a:pt x="1381137" y="0"/>
                </a:moveTo>
                <a:lnTo>
                  <a:pt x="47625" y="0"/>
                </a:lnTo>
                <a:lnTo>
                  <a:pt x="29087" y="3742"/>
                </a:lnTo>
                <a:lnTo>
                  <a:pt x="13949" y="13949"/>
                </a:lnTo>
                <a:lnTo>
                  <a:pt x="3742" y="29087"/>
                </a:lnTo>
                <a:lnTo>
                  <a:pt x="0" y="47625"/>
                </a:lnTo>
                <a:lnTo>
                  <a:pt x="0" y="238125"/>
                </a:lnTo>
                <a:lnTo>
                  <a:pt x="3742" y="256662"/>
                </a:lnTo>
                <a:lnTo>
                  <a:pt x="13949" y="271800"/>
                </a:lnTo>
                <a:lnTo>
                  <a:pt x="29087" y="282007"/>
                </a:lnTo>
                <a:lnTo>
                  <a:pt x="47625" y="285750"/>
                </a:lnTo>
                <a:lnTo>
                  <a:pt x="1381137" y="285750"/>
                </a:lnTo>
                <a:lnTo>
                  <a:pt x="1399675" y="282007"/>
                </a:lnTo>
                <a:lnTo>
                  <a:pt x="1414813" y="271800"/>
                </a:lnTo>
                <a:lnTo>
                  <a:pt x="1425019" y="256662"/>
                </a:lnTo>
                <a:lnTo>
                  <a:pt x="1428762" y="238125"/>
                </a:lnTo>
                <a:lnTo>
                  <a:pt x="1428762" y="47625"/>
                </a:lnTo>
                <a:lnTo>
                  <a:pt x="1425019" y="29087"/>
                </a:lnTo>
                <a:lnTo>
                  <a:pt x="1414813" y="13949"/>
                </a:lnTo>
                <a:lnTo>
                  <a:pt x="1399675" y="3742"/>
                </a:lnTo>
                <a:lnTo>
                  <a:pt x="138113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51763" y="3526320"/>
            <a:ext cx="786130" cy="285750"/>
          </a:xfrm>
          <a:custGeom>
            <a:avLst/>
            <a:gdLst/>
            <a:ahLst/>
            <a:cxnLst/>
            <a:rect l="l" t="t" r="r" b="b"/>
            <a:pathLst>
              <a:path w="786129" h="285750">
                <a:moveTo>
                  <a:pt x="738187" y="0"/>
                </a:moveTo>
                <a:lnTo>
                  <a:pt x="47625" y="0"/>
                </a:lnTo>
                <a:lnTo>
                  <a:pt x="29087" y="3742"/>
                </a:lnTo>
                <a:lnTo>
                  <a:pt x="13949" y="13949"/>
                </a:lnTo>
                <a:lnTo>
                  <a:pt x="3742" y="29087"/>
                </a:lnTo>
                <a:lnTo>
                  <a:pt x="0" y="47625"/>
                </a:lnTo>
                <a:lnTo>
                  <a:pt x="0" y="238125"/>
                </a:lnTo>
                <a:lnTo>
                  <a:pt x="3742" y="256662"/>
                </a:lnTo>
                <a:lnTo>
                  <a:pt x="13949" y="271800"/>
                </a:lnTo>
                <a:lnTo>
                  <a:pt x="29087" y="282007"/>
                </a:lnTo>
                <a:lnTo>
                  <a:pt x="47625" y="285750"/>
                </a:lnTo>
                <a:lnTo>
                  <a:pt x="738187" y="285750"/>
                </a:lnTo>
                <a:lnTo>
                  <a:pt x="756724" y="282007"/>
                </a:lnTo>
                <a:lnTo>
                  <a:pt x="771863" y="271800"/>
                </a:lnTo>
                <a:lnTo>
                  <a:pt x="782069" y="256662"/>
                </a:lnTo>
                <a:lnTo>
                  <a:pt x="785812" y="238125"/>
                </a:lnTo>
                <a:lnTo>
                  <a:pt x="785812" y="47625"/>
                </a:lnTo>
                <a:lnTo>
                  <a:pt x="782069" y="29087"/>
                </a:lnTo>
                <a:lnTo>
                  <a:pt x="771863" y="13949"/>
                </a:lnTo>
                <a:lnTo>
                  <a:pt x="756724" y="3742"/>
                </a:lnTo>
                <a:lnTo>
                  <a:pt x="73818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5149" y="3526320"/>
            <a:ext cx="806450" cy="285750"/>
          </a:xfrm>
          <a:custGeom>
            <a:avLst/>
            <a:gdLst/>
            <a:ahLst/>
            <a:cxnLst/>
            <a:rect l="l" t="t" r="r" b="b"/>
            <a:pathLst>
              <a:path w="806450" h="285750">
                <a:moveTo>
                  <a:pt x="758825" y="0"/>
                </a:moveTo>
                <a:lnTo>
                  <a:pt x="47625" y="0"/>
                </a:lnTo>
                <a:lnTo>
                  <a:pt x="29087" y="3742"/>
                </a:lnTo>
                <a:lnTo>
                  <a:pt x="13949" y="13949"/>
                </a:lnTo>
                <a:lnTo>
                  <a:pt x="3742" y="29087"/>
                </a:lnTo>
                <a:lnTo>
                  <a:pt x="0" y="47625"/>
                </a:lnTo>
                <a:lnTo>
                  <a:pt x="0" y="238125"/>
                </a:lnTo>
                <a:lnTo>
                  <a:pt x="3742" y="256662"/>
                </a:lnTo>
                <a:lnTo>
                  <a:pt x="13949" y="271800"/>
                </a:lnTo>
                <a:lnTo>
                  <a:pt x="29087" y="282007"/>
                </a:lnTo>
                <a:lnTo>
                  <a:pt x="47625" y="285750"/>
                </a:lnTo>
                <a:lnTo>
                  <a:pt x="758825" y="285750"/>
                </a:lnTo>
                <a:lnTo>
                  <a:pt x="777362" y="282007"/>
                </a:lnTo>
                <a:lnTo>
                  <a:pt x="792500" y="271800"/>
                </a:lnTo>
                <a:lnTo>
                  <a:pt x="802707" y="256662"/>
                </a:lnTo>
                <a:lnTo>
                  <a:pt x="806450" y="238125"/>
                </a:lnTo>
                <a:lnTo>
                  <a:pt x="806450" y="47625"/>
                </a:lnTo>
                <a:lnTo>
                  <a:pt x="802707" y="29087"/>
                </a:lnTo>
                <a:lnTo>
                  <a:pt x="792500" y="13949"/>
                </a:lnTo>
                <a:lnTo>
                  <a:pt x="777362" y="3742"/>
                </a:lnTo>
                <a:lnTo>
                  <a:pt x="75882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9079" y="253745"/>
            <a:ext cx="4652010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93870" y="253745"/>
            <a:ext cx="2667000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/>
              <a:t>Finding </a:t>
            </a:r>
            <a:r>
              <a:rPr dirty="0" sz="3600" spc="-5"/>
              <a:t>Frequent</a:t>
            </a:r>
            <a:r>
              <a:rPr dirty="0" sz="3600" spc="-125"/>
              <a:t> </a:t>
            </a:r>
            <a:r>
              <a:rPr dirty="0" sz="3600" spc="-5"/>
              <a:t>Itemsets</a:t>
            </a:r>
            <a:endParaRPr sz="3600"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36559" y="1279512"/>
          <a:ext cx="3448685" cy="1536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002"/>
                <a:gridCol w="2286025"/>
              </a:tblGrid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dirty="0" sz="20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Trans.</a:t>
                      </a:r>
                      <a:r>
                        <a:rPr dirty="0" sz="2000" spc="-7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dirty="0" sz="2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Items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12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12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shoes, shirt,</a:t>
                      </a:r>
                      <a:r>
                        <a:rPr dirty="0" sz="20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jacket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shoes,</a:t>
                      </a:r>
                      <a:r>
                        <a:rPr dirty="0" sz="2000" spc="-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jacket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shoes,</a:t>
                      </a:r>
                      <a:r>
                        <a:rPr dirty="0" sz="20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jeans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2220"/>
                        </a:lnSpc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shirt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364685" y="1542478"/>
            <a:ext cx="4319270" cy="1700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Calibri"/>
                <a:cs typeface="Calibri"/>
              </a:rPr>
              <a:t>Suppose </a:t>
            </a:r>
            <a:r>
              <a:rPr dirty="0" sz="2400">
                <a:latin typeface="Calibri"/>
                <a:cs typeface="Calibri"/>
              </a:rPr>
              <a:t>the </a:t>
            </a:r>
            <a:r>
              <a:rPr dirty="0" sz="2400" spc="-5" i="1">
                <a:latin typeface="Times New Roman"/>
                <a:cs typeface="Times New Roman"/>
              </a:rPr>
              <a:t>min_sup 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-6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50%</a:t>
            </a:r>
            <a:r>
              <a:rPr dirty="0" sz="2400"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dirty="0" sz="2400" spc="-10">
                <a:latin typeface="Calibri"/>
                <a:cs typeface="Calibri"/>
              </a:rPr>
              <a:t>{jacket,shoes} </a:t>
            </a:r>
            <a:r>
              <a:rPr dirty="0" sz="2400">
                <a:latin typeface="Calibri"/>
                <a:cs typeface="Calibri"/>
              </a:rPr>
              <a:t>is the </a:t>
            </a:r>
            <a:r>
              <a:rPr dirty="0" sz="2400" spc="-5">
                <a:latin typeface="Calibri"/>
                <a:cs typeface="Calibri"/>
              </a:rPr>
              <a:t>only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2-itemset  </a:t>
            </a:r>
            <a:r>
              <a:rPr dirty="0" sz="2400" spc="-10">
                <a:latin typeface="Calibri"/>
                <a:cs typeface="Calibri"/>
              </a:rPr>
              <a:t>that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satisfies.</a:t>
            </a:r>
            <a:endParaRPr sz="2400">
              <a:latin typeface="Calibri"/>
              <a:cs typeface="Calibri"/>
            </a:endParaRPr>
          </a:p>
          <a:p>
            <a:pPr marL="43180">
              <a:lnSpc>
                <a:spcPct val="100000"/>
              </a:lnSpc>
              <a:spcBef>
                <a:spcPts val="2140"/>
              </a:spcBef>
            </a:pPr>
            <a:r>
              <a:rPr dirty="0" sz="2000" spc="-5">
                <a:latin typeface="Calibri"/>
                <a:cs typeface="Calibri"/>
              </a:rPr>
              <a:t>{</a:t>
            </a:r>
            <a:r>
              <a:rPr dirty="0" sz="2000" spc="-1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8385" y="3484117"/>
            <a:ext cx="79248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5">
                <a:latin typeface="Calibri"/>
                <a:cs typeface="Calibri"/>
              </a:rPr>
              <a:t>{jacket}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81362" y="3484117"/>
            <a:ext cx="62801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{jea</a:t>
            </a:r>
            <a:r>
              <a:rPr dirty="0" sz="2000" spc="-10">
                <a:latin typeface="Calibri"/>
                <a:cs typeface="Calibri"/>
              </a:rPr>
              <a:t>n</a:t>
            </a:r>
            <a:r>
              <a:rPr dirty="0" sz="2000" spc="-5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64365" y="3484117"/>
            <a:ext cx="64897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{</a:t>
            </a:r>
            <a:r>
              <a:rPr dirty="0" sz="2000" spc="-10">
                <a:latin typeface="Calibri"/>
                <a:cs typeface="Calibri"/>
              </a:rPr>
              <a:t>shir</a:t>
            </a:r>
            <a:r>
              <a:rPr dirty="0" sz="2000" spc="-5">
                <a:latin typeface="Calibri"/>
                <a:cs typeface="Calibri"/>
              </a:rPr>
              <a:t>t}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64818" y="3484117"/>
            <a:ext cx="7766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{</a:t>
            </a:r>
            <a:r>
              <a:rPr dirty="0" sz="2000" spc="-10">
                <a:latin typeface="Calibri"/>
                <a:cs typeface="Calibri"/>
              </a:rPr>
              <a:t>sh</a:t>
            </a:r>
            <a:r>
              <a:rPr dirty="0" sz="2000" spc="-5">
                <a:latin typeface="Calibri"/>
                <a:cs typeface="Calibri"/>
              </a:rPr>
              <a:t>oe</a:t>
            </a:r>
            <a:r>
              <a:rPr dirty="0" sz="2000" spc="-10">
                <a:latin typeface="Calibri"/>
                <a:cs typeface="Calibri"/>
              </a:rPr>
              <a:t>s</a:t>
            </a:r>
            <a:r>
              <a:rPr dirty="0" sz="2000" spc="-5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5229" y="4290771"/>
            <a:ext cx="267779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{jacket,jean}</a:t>
            </a:r>
            <a:r>
              <a:rPr dirty="0" sz="2000" spc="1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{jacket,shirt}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52152" y="4290771"/>
            <a:ext cx="144780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{jacket,shoes}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23599" y="4290771"/>
            <a:ext cx="383032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{jean,shirt} {jean,shoes}</a:t>
            </a:r>
            <a:r>
              <a:rPr dirty="0" sz="2000" spc="17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{shirt,shoes}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1101" y="5147932"/>
            <a:ext cx="182626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{jacket,jean,shirt}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37104" y="5147932"/>
            <a:ext cx="195389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{jacket,jean,shoes}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80242" y="5147932"/>
            <a:ext cx="197866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{jacket,shirt,shoes}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37540" y="5147932"/>
            <a:ext cx="181165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{jean,shirt,shoes}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22701" y="5890895"/>
            <a:ext cx="248412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{jacket,jean,shirt,shoes}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78953" y="3236709"/>
            <a:ext cx="3338829" cy="264160"/>
          </a:xfrm>
          <a:custGeom>
            <a:avLst/>
            <a:gdLst/>
            <a:ahLst/>
            <a:cxnLst/>
            <a:rect l="l" t="t" r="r" b="b"/>
            <a:pathLst>
              <a:path w="3338829" h="264160">
                <a:moveTo>
                  <a:pt x="3338537" y="0"/>
                </a:moveTo>
                <a:lnTo>
                  <a:pt x="0" y="263728"/>
                </a:lnTo>
              </a:path>
            </a:pathLst>
          </a:custGeom>
          <a:ln w="1904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497808" y="3236709"/>
            <a:ext cx="1019810" cy="264160"/>
          </a:xfrm>
          <a:custGeom>
            <a:avLst/>
            <a:gdLst/>
            <a:ahLst/>
            <a:cxnLst/>
            <a:rect l="l" t="t" r="r" b="b"/>
            <a:pathLst>
              <a:path w="1019810" h="264160">
                <a:moveTo>
                  <a:pt x="1019683" y="0"/>
                </a:moveTo>
                <a:lnTo>
                  <a:pt x="0" y="263728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517491" y="3236709"/>
            <a:ext cx="1075690" cy="264160"/>
          </a:xfrm>
          <a:custGeom>
            <a:avLst/>
            <a:gdLst/>
            <a:ahLst/>
            <a:cxnLst/>
            <a:rect l="l" t="t" r="r" b="b"/>
            <a:pathLst>
              <a:path w="1075689" h="264160">
                <a:moveTo>
                  <a:pt x="0" y="0"/>
                </a:moveTo>
                <a:lnTo>
                  <a:pt x="1075397" y="263728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517491" y="3236709"/>
            <a:ext cx="3440429" cy="264160"/>
          </a:xfrm>
          <a:custGeom>
            <a:avLst/>
            <a:gdLst/>
            <a:ahLst/>
            <a:cxnLst/>
            <a:rect l="l" t="t" r="r" b="b"/>
            <a:pathLst>
              <a:path w="3440429" h="264160">
                <a:moveTo>
                  <a:pt x="0" y="0"/>
                </a:moveTo>
                <a:lnTo>
                  <a:pt x="3440061" y="263728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69748" y="3808221"/>
            <a:ext cx="109220" cy="499109"/>
          </a:xfrm>
          <a:custGeom>
            <a:avLst/>
            <a:gdLst/>
            <a:ahLst/>
            <a:cxnLst/>
            <a:rect l="l" t="t" r="r" b="b"/>
            <a:pathLst>
              <a:path w="109219" h="499110">
                <a:moveTo>
                  <a:pt x="109207" y="0"/>
                </a:moveTo>
                <a:lnTo>
                  <a:pt x="0" y="498932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69733" y="3808221"/>
            <a:ext cx="2428240" cy="499109"/>
          </a:xfrm>
          <a:custGeom>
            <a:avLst/>
            <a:gdLst/>
            <a:ahLst/>
            <a:cxnLst/>
            <a:rect l="l" t="t" r="r" b="b"/>
            <a:pathLst>
              <a:path w="2428240" h="499110">
                <a:moveTo>
                  <a:pt x="2428074" y="0"/>
                </a:moveTo>
                <a:lnTo>
                  <a:pt x="0" y="498932"/>
                </a:lnTo>
              </a:path>
            </a:pathLst>
          </a:custGeom>
          <a:ln w="1904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78954" y="3808209"/>
            <a:ext cx="1260475" cy="499109"/>
          </a:xfrm>
          <a:custGeom>
            <a:avLst/>
            <a:gdLst/>
            <a:ahLst/>
            <a:cxnLst/>
            <a:rect l="l" t="t" r="r" b="b"/>
            <a:pathLst>
              <a:path w="1260475" h="499110">
                <a:moveTo>
                  <a:pt x="0" y="0"/>
                </a:moveTo>
                <a:lnTo>
                  <a:pt x="1260132" y="498932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439098" y="3808221"/>
            <a:ext cx="3154045" cy="499109"/>
          </a:xfrm>
          <a:custGeom>
            <a:avLst/>
            <a:gdLst/>
            <a:ahLst/>
            <a:cxnLst/>
            <a:rect l="l" t="t" r="r" b="b"/>
            <a:pathLst>
              <a:path w="3154045" h="499110">
                <a:moveTo>
                  <a:pt x="3153803" y="0"/>
                </a:moveTo>
                <a:lnTo>
                  <a:pt x="0" y="498932"/>
                </a:lnTo>
              </a:path>
            </a:pathLst>
          </a:custGeom>
          <a:ln w="1904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78956" y="3808221"/>
            <a:ext cx="2806700" cy="499109"/>
          </a:xfrm>
          <a:custGeom>
            <a:avLst/>
            <a:gdLst/>
            <a:ahLst/>
            <a:cxnLst/>
            <a:rect l="l" t="t" r="r" b="b"/>
            <a:pathLst>
              <a:path w="2806700" h="499110">
                <a:moveTo>
                  <a:pt x="0" y="0"/>
                </a:moveTo>
                <a:lnTo>
                  <a:pt x="2806268" y="498932"/>
                </a:lnTo>
              </a:path>
            </a:pathLst>
          </a:custGeom>
          <a:ln w="1904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985234" y="3808221"/>
            <a:ext cx="3972560" cy="499109"/>
          </a:xfrm>
          <a:custGeom>
            <a:avLst/>
            <a:gdLst/>
            <a:ahLst/>
            <a:cxnLst/>
            <a:rect l="l" t="t" r="r" b="b"/>
            <a:pathLst>
              <a:path w="3972559" h="499110">
                <a:moveTo>
                  <a:pt x="3972318" y="0"/>
                </a:moveTo>
                <a:lnTo>
                  <a:pt x="0" y="498932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497808" y="3808209"/>
            <a:ext cx="1911350" cy="499109"/>
          </a:xfrm>
          <a:custGeom>
            <a:avLst/>
            <a:gdLst/>
            <a:ahLst/>
            <a:cxnLst/>
            <a:rect l="l" t="t" r="r" b="b"/>
            <a:pathLst>
              <a:path w="1911350" h="499110">
                <a:moveTo>
                  <a:pt x="0" y="0"/>
                </a:moveTo>
                <a:lnTo>
                  <a:pt x="1910778" y="498932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408586" y="3808221"/>
            <a:ext cx="184785" cy="499109"/>
          </a:xfrm>
          <a:custGeom>
            <a:avLst/>
            <a:gdLst/>
            <a:ahLst/>
            <a:cxnLst/>
            <a:rect l="l" t="t" r="r" b="b"/>
            <a:pathLst>
              <a:path w="184785" h="499110">
                <a:moveTo>
                  <a:pt x="184302" y="0"/>
                </a:moveTo>
                <a:lnTo>
                  <a:pt x="0" y="498932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497808" y="3808209"/>
            <a:ext cx="3189605" cy="499109"/>
          </a:xfrm>
          <a:custGeom>
            <a:avLst/>
            <a:gdLst/>
            <a:ahLst/>
            <a:cxnLst/>
            <a:rect l="l" t="t" r="r" b="b"/>
            <a:pathLst>
              <a:path w="3189604" h="499110">
                <a:moveTo>
                  <a:pt x="0" y="0"/>
                </a:moveTo>
                <a:lnTo>
                  <a:pt x="3189338" y="498932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687159" y="3808221"/>
            <a:ext cx="1270635" cy="499109"/>
          </a:xfrm>
          <a:custGeom>
            <a:avLst/>
            <a:gdLst/>
            <a:ahLst/>
            <a:cxnLst/>
            <a:rect l="l" t="t" r="r" b="b"/>
            <a:pathLst>
              <a:path w="1270634" h="499110">
                <a:moveTo>
                  <a:pt x="1270393" y="0"/>
                </a:moveTo>
                <a:lnTo>
                  <a:pt x="0" y="498932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592889" y="3808221"/>
            <a:ext cx="2436495" cy="499109"/>
          </a:xfrm>
          <a:custGeom>
            <a:avLst/>
            <a:gdLst/>
            <a:ahLst/>
            <a:cxnLst/>
            <a:rect l="l" t="t" r="r" b="b"/>
            <a:pathLst>
              <a:path w="2436495" h="499110">
                <a:moveTo>
                  <a:pt x="0" y="0"/>
                </a:moveTo>
                <a:lnTo>
                  <a:pt x="2436088" y="498932"/>
                </a:lnTo>
              </a:path>
            </a:pathLst>
          </a:custGeom>
          <a:ln w="1904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957553" y="3808209"/>
            <a:ext cx="71755" cy="499109"/>
          </a:xfrm>
          <a:custGeom>
            <a:avLst/>
            <a:gdLst/>
            <a:ahLst/>
            <a:cxnLst/>
            <a:rect l="l" t="t" r="r" b="b"/>
            <a:pathLst>
              <a:path w="71754" h="499110">
                <a:moveTo>
                  <a:pt x="0" y="0"/>
                </a:moveTo>
                <a:lnTo>
                  <a:pt x="71424" y="498932"/>
                </a:lnTo>
              </a:path>
            </a:pathLst>
          </a:custGeom>
          <a:ln w="1904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69743" y="4614926"/>
            <a:ext cx="106680" cy="549910"/>
          </a:xfrm>
          <a:custGeom>
            <a:avLst/>
            <a:gdLst/>
            <a:ahLst/>
            <a:cxnLst/>
            <a:rect l="l" t="t" r="r" b="b"/>
            <a:pathLst>
              <a:path w="106680" h="549910">
                <a:moveTo>
                  <a:pt x="0" y="0"/>
                </a:moveTo>
                <a:lnTo>
                  <a:pt x="106654" y="549478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76388" y="4614926"/>
            <a:ext cx="1263015" cy="549910"/>
          </a:xfrm>
          <a:custGeom>
            <a:avLst/>
            <a:gdLst/>
            <a:ahLst/>
            <a:cxnLst/>
            <a:rect l="l" t="t" r="r" b="b"/>
            <a:pathLst>
              <a:path w="1263014" h="549910">
                <a:moveTo>
                  <a:pt x="1262697" y="0"/>
                </a:moveTo>
                <a:lnTo>
                  <a:pt x="0" y="549478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176388" y="4614926"/>
            <a:ext cx="4232275" cy="549910"/>
          </a:xfrm>
          <a:custGeom>
            <a:avLst/>
            <a:gdLst/>
            <a:ahLst/>
            <a:cxnLst/>
            <a:rect l="l" t="t" r="r" b="b"/>
            <a:pathLst>
              <a:path w="4232275" h="549910">
                <a:moveTo>
                  <a:pt x="4232198" y="0"/>
                </a:moveTo>
                <a:lnTo>
                  <a:pt x="0" y="549478"/>
                </a:lnTo>
              </a:path>
            </a:pathLst>
          </a:custGeom>
          <a:ln w="1904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69743" y="4614926"/>
            <a:ext cx="2456815" cy="549910"/>
          </a:xfrm>
          <a:custGeom>
            <a:avLst/>
            <a:gdLst/>
            <a:ahLst/>
            <a:cxnLst/>
            <a:rect l="l" t="t" r="r" b="b"/>
            <a:pathLst>
              <a:path w="2456815" h="549910">
                <a:moveTo>
                  <a:pt x="0" y="0"/>
                </a:moveTo>
                <a:lnTo>
                  <a:pt x="2456789" y="549478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526535" y="4614926"/>
            <a:ext cx="459105" cy="549910"/>
          </a:xfrm>
          <a:custGeom>
            <a:avLst/>
            <a:gdLst/>
            <a:ahLst/>
            <a:cxnLst/>
            <a:rect l="l" t="t" r="r" b="b"/>
            <a:pathLst>
              <a:path w="459104" h="549910">
                <a:moveTo>
                  <a:pt x="458698" y="0"/>
                </a:moveTo>
                <a:lnTo>
                  <a:pt x="0" y="549478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526535" y="4614926"/>
            <a:ext cx="3161030" cy="549910"/>
          </a:xfrm>
          <a:custGeom>
            <a:avLst/>
            <a:gdLst/>
            <a:ahLst/>
            <a:cxnLst/>
            <a:rect l="l" t="t" r="r" b="b"/>
            <a:pathLst>
              <a:path w="3161029" h="549910">
                <a:moveTo>
                  <a:pt x="3160623" y="0"/>
                </a:moveTo>
                <a:lnTo>
                  <a:pt x="0" y="549478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439085" y="4614926"/>
            <a:ext cx="3242945" cy="549910"/>
          </a:xfrm>
          <a:custGeom>
            <a:avLst/>
            <a:gdLst/>
            <a:ahLst/>
            <a:cxnLst/>
            <a:rect l="l" t="t" r="r" b="b"/>
            <a:pathLst>
              <a:path w="3242945" h="549910">
                <a:moveTo>
                  <a:pt x="0" y="0"/>
                </a:moveTo>
                <a:lnTo>
                  <a:pt x="3242602" y="549478"/>
                </a:lnTo>
              </a:path>
            </a:pathLst>
          </a:custGeom>
          <a:ln w="1904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985234" y="4614926"/>
            <a:ext cx="1696720" cy="549910"/>
          </a:xfrm>
          <a:custGeom>
            <a:avLst/>
            <a:gdLst/>
            <a:ahLst/>
            <a:cxnLst/>
            <a:rect l="l" t="t" r="r" b="b"/>
            <a:pathLst>
              <a:path w="1696720" h="549910">
                <a:moveTo>
                  <a:pt x="0" y="0"/>
                </a:moveTo>
                <a:lnTo>
                  <a:pt x="1696466" y="549478"/>
                </a:lnTo>
              </a:path>
            </a:pathLst>
          </a:custGeom>
          <a:ln w="1904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681688" y="4614926"/>
            <a:ext cx="2347595" cy="549910"/>
          </a:xfrm>
          <a:custGeom>
            <a:avLst/>
            <a:gdLst/>
            <a:ahLst/>
            <a:cxnLst/>
            <a:rect l="l" t="t" r="r" b="b"/>
            <a:pathLst>
              <a:path w="2347595" h="549910">
                <a:moveTo>
                  <a:pt x="2347290" y="0"/>
                </a:moveTo>
                <a:lnTo>
                  <a:pt x="0" y="549478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408586" y="4614926"/>
            <a:ext cx="2546985" cy="549910"/>
          </a:xfrm>
          <a:custGeom>
            <a:avLst/>
            <a:gdLst/>
            <a:ahLst/>
            <a:cxnLst/>
            <a:rect l="l" t="t" r="r" b="b"/>
            <a:pathLst>
              <a:path w="2546984" h="549910">
                <a:moveTo>
                  <a:pt x="0" y="0"/>
                </a:moveTo>
                <a:lnTo>
                  <a:pt x="2546400" y="549478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687159" y="4614926"/>
            <a:ext cx="1268095" cy="549910"/>
          </a:xfrm>
          <a:custGeom>
            <a:avLst/>
            <a:gdLst/>
            <a:ahLst/>
            <a:cxnLst/>
            <a:rect l="l" t="t" r="r" b="b"/>
            <a:pathLst>
              <a:path w="1268095" h="549910">
                <a:moveTo>
                  <a:pt x="0" y="0"/>
                </a:moveTo>
                <a:lnTo>
                  <a:pt x="1267828" y="549478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954988" y="4614926"/>
            <a:ext cx="74295" cy="549910"/>
          </a:xfrm>
          <a:custGeom>
            <a:avLst/>
            <a:gdLst/>
            <a:ahLst/>
            <a:cxnLst/>
            <a:rect l="l" t="t" r="r" b="b"/>
            <a:pathLst>
              <a:path w="74295" h="549910">
                <a:moveTo>
                  <a:pt x="73990" y="0"/>
                </a:moveTo>
                <a:lnTo>
                  <a:pt x="0" y="549478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176393" y="5472188"/>
            <a:ext cx="3440429" cy="435609"/>
          </a:xfrm>
          <a:custGeom>
            <a:avLst/>
            <a:gdLst/>
            <a:ahLst/>
            <a:cxnLst/>
            <a:rect l="l" t="t" r="r" b="b"/>
            <a:pathLst>
              <a:path w="3440429" h="435610">
                <a:moveTo>
                  <a:pt x="0" y="0"/>
                </a:moveTo>
                <a:lnTo>
                  <a:pt x="3440010" y="435127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526523" y="5472188"/>
            <a:ext cx="1090295" cy="435609"/>
          </a:xfrm>
          <a:custGeom>
            <a:avLst/>
            <a:gdLst/>
            <a:ahLst/>
            <a:cxnLst/>
            <a:rect l="l" t="t" r="r" b="b"/>
            <a:pathLst>
              <a:path w="1090295" h="435610">
                <a:moveTo>
                  <a:pt x="0" y="0"/>
                </a:moveTo>
                <a:lnTo>
                  <a:pt x="1089875" y="435127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616399" y="5472188"/>
            <a:ext cx="1065530" cy="435609"/>
          </a:xfrm>
          <a:custGeom>
            <a:avLst/>
            <a:gdLst/>
            <a:ahLst/>
            <a:cxnLst/>
            <a:rect l="l" t="t" r="r" b="b"/>
            <a:pathLst>
              <a:path w="1065529" h="435610">
                <a:moveTo>
                  <a:pt x="1065288" y="0"/>
                </a:moveTo>
                <a:lnTo>
                  <a:pt x="0" y="435114"/>
                </a:lnTo>
              </a:path>
            </a:pathLst>
          </a:custGeom>
          <a:ln w="1904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616399" y="5472188"/>
            <a:ext cx="3338829" cy="435609"/>
          </a:xfrm>
          <a:custGeom>
            <a:avLst/>
            <a:gdLst/>
            <a:ahLst/>
            <a:cxnLst/>
            <a:rect l="l" t="t" r="r" b="b"/>
            <a:pathLst>
              <a:path w="3338829" h="435610">
                <a:moveTo>
                  <a:pt x="3338588" y="0"/>
                </a:moveTo>
                <a:lnTo>
                  <a:pt x="0" y="435127"/>
                </a:lnTo>
              </a:path>
            </a:pathLst>
          </a:custGeom>
          <a:ln w="1904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7630503" y="5738129"/>
            <a:ext cx="944244" cy="4578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dirty="0" sz="2800" spc="-25" b="1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dirty="0" sz="2800" spc="-40" b="1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dirty="0" sz="2800" b="1">
                <a:solidFill>
                  <a:srgbClr val="C00000"/>
                </a:solidFill>
                <a:latin typeface="Calibri"/>
                <a:cs typeface="Calibri"/>
              </a:rPr>
              <a:t>ti</a:t>
            </a:r>
            <a:r>
              <a:rPr dirty="0" sz="2800" spc="-5" b="1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dirty="0" sz="2800" b="1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178956" y="3808221"/>
            <a:ext cx="2806700" cy="499109"/>
          </a:xfrm>
          <a:custGeom>
            <a:avLst/>
            <a:gdLst/>
            <a:ahLst/>
            <a:cxnLst/>
            <a:rect l="l" t="t" r="r" b="b"/>
            <a:pathLst>
              <a:path w="2806700" h="499110">
                <a:moveTo>
                  <a:pt x="0" y="0"/>
                </a:moveTo>
                <a:lnTo>
                  <a:pt x="2806268" y="498932"/>
                </a:lnTo>
              </a:path>
            </a:pathLst>
          </a:custGeom>
          <a:ln w="57149">
            <a:solidFill>
              <a:srgbClr val="E36C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985234" y="3808221"/>
            <a:ext cx="3972560" cy="499109"/>
          </a:xfrm>
          <a:custGeom>
            <a:avLst/>
            <a:gdLst/>
            <a:ahLst/>
            <a:cxnLst/>
            <a:rect l="l" t="t" r="r" b="b"/>
            <a:pathLst>
              <a:path w="3972559" h="499110">
                <a:moveTo>
                  <a:pt x="3972318" y="0"/>
                </a:moveTo>
                <a:lnTo>
                  <a:pt x="0" y="498932"/>
                </a:lnTo>
              </a:path>
            </a:pathLst>
          </a:custGeom>
          <a:ln w="57150">
            <a:solidFill>
              <a:srgbClr val="E36C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59" name="object 5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24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7329665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Generating Association</a:t>
            </a:r>
            <a:r>
              <a:rPr dirty="0" sz="3600" spc="-45"/>
              <a:t> </a:t>
            </a:r>
            <a:r>
              <a:rPr dirty="0" sz="3600" spc="-5"/>
              <a:t>Rules</a:t>
            </a:r>
            <a:endParaRPr sz="36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6559" y="1279512"/>
          <a:ext cx="3448685" cy="1536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002"/>
                <a:gridCol w="2286025"/>
              </a:tblGrid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dirty="0" sz="20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Trans.</a:t>
                      </a:r>
                      <a:r>
                        <a:rPr dirty="0" sz="2000" spc="-7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dirty="0" sz="2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Items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12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12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shoes, shirt,</a:t>
                      </a:r>
                      <a:r>
                        <a:rPr dirty="0" sz="20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jacket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shoes,</a:t>
                      </a:r>
                      <a:r>
                        <a:rPr dirty="0" sz="2000" spc="-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jacket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dirty="0" sz="2000" spc="-5">
                          <a:latin typeface="Calibri"/>
                          <a:cs typeface="Calibri"/>
                        </a:rPr>
                        <a:t>shoes,</a:t>
                      </a:r>
                      <a:r>
                        <a:rPr dirty="0" sz="20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jeans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2220"/>
                        </a:lnSpc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shirt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4357687" y="2000237"/>
            <a:ext cx="929005" cy="214629"/>
          </a:xfrm>
          <a:custGeom>
            <a:avLst/>
            <a:gdLst/>
            <a:ahLst/>
            <a:cxnLst/>
            <a:rect l="l" t="t" r="r" b="b"/>
            <a:pathLst>
              <a:path w="929004" h="214630">
                <a:moveTo>
                  <a:pt x="0" y="214312"/>
                </a:moveTo>
                <a:lnTo>
                  <a:pt x="928700" y="0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57812" y="2000237"/>
            <a:ext cx="929005" cy="214629"/>
          </a:xfrm>
          <a:custGeom>
            <a:avLst/>
            <a:gdLst/>
            <a:ahLst/>
            <a:cxnLst/>
            <a:rect l="l" t="t" r="r" b="b"/>
            <a:pathLst>
              <a:path w="929004" h="214630">
                <a:moveTo>
                  <a:pt x="0" y="214312"/>
                </a:moveTo>
                <a:lnTo>
                  <a:pt x="928700" y="0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86512" y="2000237"/>
            <a:ext cx="929005" cy="214629"/>
          </a:xfrm>
          <a:custGeom>
            <a:avLst/>
            <a:gdLst/>
            <a:ahLst/>
            <a:cxnLst/>
            <a:rect l="l" t="t" r="r" b="b"/>
            <a:pathLst>
              <a:path w="929004" h="214630">
                <a:moveTo>
                  <a:pt x="0" y="214312"/>
                </a:moveTo>
                <a:lnTo>
                  <a:pt x="928700" y="0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21410" y="1540205"/>
            <a:ext cx="7574280" cy="3251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655695">
              <a:lnSpc>
                <a:spcPct val="100000"/>
              </a:lnSpc>
            </a:pPr>
            <a:r>
              <a:rPr dirty="0" sz="2400" spc="-50">
                <a:latin typeface="Calibri"/>
                <a:cs typeface="Calibri"/>
              </a:rPr>
              <a:t>We </a:t>
            </a:r>
            <a:r>
              <a:rPr dirty="0" sz="2400" spc="-20">
                <a:latin typeface="Calibri"/>
                <a:cs typeface="Calibri"/>
              </a:rPr>
              <a:t>have </a:t>
            </a:r>
            <a:r>
              <a:rPr dirty="0" sz="2400">
                <a:latin typeface="Calibri"/>
                <a:cs typeface="Calibri"/>
              </a:rPr>
              <a:t>the </a:t>
            </a:r>
            <a:r>
              <a:rPr dirty="0" sz="2400" spc="-10">
                <a:latin typeface="Calibri"/>
                <a:cs typeface="Calibri"/>
              </a:rPr>
              <a:t>frequent</a:t>
            </a:r>
            <a:r>
              <a:rPr dirty="0" sz="2400" spc="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itemsets:</a:t>
            </a:r>
            <a:endParaRPr sz="2400">
              <a:latin typeface="Calibri"/>
              <a:cs typeface="Calibri"/>
            </a:endParaRPr>
          </a:p>
          <a:p>
            <a:pPr marL="3655695">
              <a:lnSpc>
                <a:spcPct val="100000"/>
              </a:lnSpc>
            </a:pPr>
            <a:r>
              <a:rPr dirty="0" sz="2400" spc="-15">
                <a:latin typeface="Calibri"/>
                <a:cs typeface="Calibri"/>
              </a:rPr>
              <a:t>{jacket}, </a:t>
            </a:r>
            <a:r>
              <a:rPr dirty="0" sz="2400" spc="-5">
                <a:latin typeface="Calibri"/>
                <a:cs typeface="Calibri"/>
              </a:rPr>
              <a:t>{shirt}, {shoes},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and</a:t>
            </a:r>
            <a:endParaRPr sz="2400">
              <a:latin typeface="Calibri"/>
              <a:cs typeface="Calibri"/>
            </a:endParaRPr>
          </a:p>
          <a:p>
            <a:pPr marL="3655695">
              <a:lnSpc>
                <a:spcPct val="100000"/>
              </a:lnSpc>
            </a:pPr>
            <a:r>
              <a:rPr dirty="0" sz="2400" spc="-10">
                <a:latin typeface="Calibri"/>
                <a:cs typeface="Calibri"/>
              </a:rPr>
              <a:t>{jacket,shoes}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835"/>
              </a:lnSpc>
              <a:spcBef>
                <a:spcPts val="2005"/>
              </a:spcBef>
            </a:pPr>
            <a:r>
              <a:rPr dirty="0" sz="2400" spc="-5">
                <a:latin typeface="Calibri"/>
                <a:cs typeface="Calibri"/>
              </a:rPr>
              <a:t>Suppose </a:t>
            </a:r>
            <a:r>
              <a:rPr dirty="0" sz="2400">
                <a:latin typeface="Calibri"/>
                <a:cs typeface="Calibri"/>
              </a:rPr>
              <a:t>the </a:t>
            </a:r>
            <a:r>
              <a:rPr dirty="0" sz="2400" spc="-5" i="1">
                <a:latin typeface="Times New Roman"/>
                <a:cs typeface="Times New Roman"/>
              </a:rPr>
              <a:t>min_conf 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-7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50%</a:t>
            </a:r>
            <a:r>
              <a:rPr dirty="0" sz="2400"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35"/>
              </a:lnSpc>
            </a:pPr>
            <a:r>
              <a:rPr dirty="0" sz="2400" spc="-10">
                <a:latin typeface="Calibri"/>
                <a:cs typeface="Calibri"/>
              </a:rPr>
              <a:t>two </a:t>
            </a:r>
            <a:r>
              <a:rPr dirty="0" sz="2400" spc="-5">
                <a:latin typeface="Calibri"/>
                <a:cs typeface="Calibri"/>
              </a:rPr>
              <a:t>rules </a:t>
            </a:r>
            <a:r>
              <a:rPr dirty="0" sz="2400" spc="-15">
                <a:latin typeface="Calibri"/>
                <a:cs typeface="Calibri"/>
              </a:rPr>
              <a:t>are </a:t>
            </a:r>
            <a:r>
              <a:rPr dirty="0" sz="2400" spc="-20">
                <a:latin typeface="Calibri"/>
                <a:cs typeface="Calibri"/>
              </a:rPr>
              <a:t>generated </a:t>
            </a:r>
            <a:r>
              <a:rPr dirty="0" sz="2400" spc="-15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this </a:t>
            </a:r>
            <a:r>
              <a:rPr dirty="0" sz="2400" spc="-5">
                <a:latin typeface="Calibri"/>
                <a:cs typeface="Calibri"/>
              </a:rPr>
              <a:t>2-itemset</a:t>
            </a:r>
            <a:r>
              <a:rPr dirty="0" sz="2400" spc="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{jacket,shoes}:</a:t>
            </a:r>
            <a:endParaRPr sz="2400">
              <a:latin typeface="Calibri"/>
              <a:cs typeface="Calibri"/>
            </a:endParaRPr>
          </a:p>
          <a:p>
            <a:pPr marL="618490" indent="-248920">
              <a:lnSpc>
                <a:spcPct val="100000"/>
              </a:lnSpc>
              <a:spcBef>
                <a:spcPts val="765"/>
              </a:spcBef>
              <a:buClr>
                <a:srgbClr val="000000"/>
              </a:buClr>
              <a:buAutoNum type="arabicPeriod"/>
              <a:tabLst>
                <a:tab pos="619125" algn="l"/>
              </a:tabLst>
            </a:pPr>
            <a:r>
              <a:rPr dirty="0" sz="2000" spc="-15">
                <a:solidFill>
                  <a:srgbClr val="006FC0"/>
                </a:solidFill>
                <a:latin typeface="Calibri"/>
                <a:cs typeface="Calibri"/>
              </a:rPr>
              <a:t>{jacket} </a:t>
            </a:r>
            <a:r>
              <a:rPr dirty="0" sz="2000" spc="-5">
                <a:solidFill>
                  <a:srgbClr val="006FC0"/>
                </a:solidFill>
                <a:latin typeface="Symbol"/>
                <a:cs typeface="Symbol"/>
              </a:rPr>
              <a:t></a:t>
            </a:r>
            <a:r>
              <a:rPr dirty="0" sz="2000" spc="-5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006FC0"/>
                </a:solidFill>
                <a:latin typeface="Calibri"/>
                <a:cs typeface="Calibri"/>
              </a:rPr>
              <a:t>{shoes} with </a:t>
            </a:r>
            <a:r>
              <a:rPr dirty="0" sz="2000" spc="-5">
                <a:solidFill>
                  <a:srgbClr val="006FC0"/>
                </a:solidFill>
                <a:latin typeface="Times New Roman"/>
                <a:cs typeface="Times New Roman"/>
              </a:rPr>
              <a:t>sup = 50% </a:t>
            </a:r>
            <a:r>
              <a:rPr dirty="0" sz="2000" spc="-5">
                <a:solidFill>
                  <a:srgbClr val="006FC0"/>
                </a:solidFill>
                <a:latin typeface="Calibri"/>
                <a:cs typeface="Calibri"/>
              </a:rPr>
              <a:t>and </a:t>
            </a:r>
            <a:r>
              <a:rPr dirty="0" sz="2000" spc="-5">
                <a:solidFill>
                  <a:srgbClr val="006FC0"/>
                </a:solidFill>
                <a:latin typeface="Times New Roman"/>
                <a:cs typeface="Times New Roman"/>
              </a:rPr>
              <a:t>conf =</a:t>
            </a:r>
            <a:r>
              <a:rPr dirty="0" sz="2000" spc="-3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006FC0"/>
                </a:solidFill>
                <a:latin typeface="Times New Roman"/>
                <a:cs typeface="Times New Roman"/>
              </a:rPr>
              <a:t>100%</a:t>
            </a:r>
            <a:endParaRPr sz="2000">
              <a:latin typeface="Times New Roman"/>
              <a:cs typeface="Times New Roman"/>
            </a:endParaRPr>
          </a:p>
          <a:p>
            <a:pPr marL="618490" indent="-248920">
              <a:lnSpc>
                <a:spcPct val="100000"/>
              </a:lnSpc>
              <a:spcBef>
                <a:spcPts val="750"/>
              </a:spcBef>
              <a:buClr>
                <a:srgbClr val="000000"/>
              </a:buClr>
              <a:buAutoNum type="arabicPeriod"/>
              <a:tabLst>
                <a:tab pos="619125" algn="l"/>
              </a:tabLst>
            </a:pPr>
            <a:r>
              <a:rPr dirty="0" sz="2000" spc="-5">
                <a:solidFill>
                  <a:srgbClr val="006FC0"/>
                </a:solidFill>
                <a:latin typeface="Calibri"/>
                <a:cs typeface="Calibri"/>
              </a:rPr>
              <a:t>{shoes} </a:t>
            </a:r>
            <a:r>
              <a:rPr dirty="0" sz="2000" spc="-5">
                <a:solidFill>
                  <a:srgbClr val="006FC0"/>
                </a:solidFill>
                <a:latin typeface="Symbol"/>
                <a:cs typeface="Symbol"/>
              </a:rPr>
              <a:t></a:t>
            </a:r>
            <a:r>
              <a:rPr dirty="0" sz="2000" spc="-5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dirty="0" sz="2000" spc="-15">
                <a:solidFill>
                  <a:srgbClr val="006FC0"/>
                </a:solidFill>
                <a:latin typeface="Calibri"/>
                <a:cs typeface="Calibri"/>
              </a:rPr>
              <a:t>{jacket} </a:t>
            </a:r>
            <a:r>
              <a:rPr dirty="0" sz="2000" spc="-5">
                <a:solidFill>
                  <a:srgbClr val="006FC0"/>
                </a:solidFill>
                <a:latin typeface="Calibri"/>
                <a:cs typeface="Calibri"/>
              </a:rPr>
              <a:t>with </a:t>
            </a:r>
            <a:r>
              <a:rPr dirty="0" sz="2000" spc="-5">
                <a:solidFill>
                  <a:srgbClr val="006FC0"/>
                </a:solidFill>
                <a:latin typeface="Times New Roman"/>
                <a:cs typeface="Times New Roman"/>
              </a:rPr>
              <a:t>sup = 50% </a:t>
            </a:r>
            <a:r>
              <a:rPr dirty="0" sz="2000" spc="-5">
                <a:solidFill>
                  <a:srgbClr val="006FC0"/>
                </a:solidFill>
                <a:latin typeface="Calibri"/>
                <a:cs typeface="Calibri"/>
              </a:rPr>
              <a:t>and </a:t>
            </a:r>
            <a:r>
              <a:rPr dirty="0" sz="2000" spc="-5">
                <a:solidFill>
                  <a:srgbClr val="006FC0"/>
                </a:solidFill>
                <a:latin typeface="Times New Roman"/>
                <a:cs typeface="Times New Roman"/>
              </a:rPr>
              <a:t>conf =</a:t>
            </a:r>
            <a:r>
              <a:rPr dirty="0" sz="2000" spc="-35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006FC0"/>
                </a:solidFill>
                <a:latin typeface="Times New Roman"/>
                <a:cs typeface="Times New Roman"/>
              </a:rPr>
              <a:t>66.67%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24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98598" y="2669285"/>
            <a:ext cx="4149090" cy="1019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38805" y="3057245"/>
            <a:ext cx="3253102" cy="4235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50414" y="2721101"/>
            <a:ext cx="4045458" cy="9159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24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8013700" cy="2651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Tahoma"/>
                <a:cs typeface="Tahoma"/>
              </a:rPr>
              <a:t>A</a:t>
            </a:r>
            <a:r>
              <a:rPr dirty="0" sz="240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process </a:t>
            </a:r>
            <a:r>
              <a:rPr dirty="0" sz="2400">
                <a:latin typeface="Tahoma"/>
                <a:cs typeface="Tahoma"/>
              </a:rPr>
              <a:t>to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predict </a:t>
            </a:r>
            <a:r>
              <a:rPr dirty="0" sz="2400" spc="-10">
                <a:solidFill>
                  <a:srgbClr val="C00000"/>
                </a:solidFill>
                <a:latin typeface="Tahoma"/>
                <a:cs typeface="Tahoma"/>
              </a:rPr>
              <a:t>group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membership </a:t>
            </a:r>
            <a:r>
              <a:rPr dirty="0" sz="2400" spc="-15">
                <a:latin typeface="Tahoma"/>
                <a:cs typeface="Tahoma"/>
              </a:rPr>
              <a:t>for </a:t>
            </a:r>
            <a:r>
              <a:rPr dirty="0" sz="2400" spc="-5">
                <a:latin typeface="Tahoma"/>
                <a:cs typeface="Tahoma"/>
              </a:rPr>
              <a:t>data</a:t>
            </a:r>
            <a:r>
              <a:rPr dirty="0" sz="2400" spc="2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instance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9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solidFill>
                  <a:srgbClr val="00AF50"/>
                </a:solidFill>
                <a:latin typeface="Tahoma"/>
                <a:cs typeface="Tahoma"/>
              </a:rPr>
              <a:t>Given: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10">
                <a:solidFill>
                  <a:srgbClr val="C00000"/>
                </a:solidFill>
                <a:latin typeface="Tahoma"/>
                <a:cs typeface="Tahoma"/>
              </a:rPr>
              <a:t>training </a:t>
            </a:r>
            <a:r>
              <a:rPr dirty="0" sz="2400" spc="-5">
                <a:latin typeface="Tahoma"/>
                <a:cs typeface="Tahoma"/>
              </a:rPr>
              <a:t>dataset </a:t>
            </a:r>
            <a:r>
              <a:rPr dirty="0" sz="2400" i="1">
                <a:latin typeface="Times New Roman"/>
                <a:cs typeface="Times New Roman"/>
              </a:rPr>
              <a:t>D </a:t>
            </a:r>
            <a:r>
              <a:rPr dirty="0" sz="2400" spc="-5">
                <a:latin typeface="Tahoma"/>
                <a:cs typeface="Tahoma"/>
              </a:rPr>
              <a:t>and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10">
                <a:latin typeface="Tahoma"/>
                <a:cs typeface="Tahoma"/>
              </a:rPr>
              <a:t>fixed </a:t>
            </a:r>
            <a:r>
              <a:rPr dirty="0" sz="2400">
                <a:latin typeface="Tahoma"/>
                <a:cs typeface="Tahoma"/>
              </a:rPr>
              <a:t>set </a:t>
            </a:r>
            <a:r>
              <a:rPr dirty="0" sz="2400" spc="-5">
                <a:latin typeface="Tahoma"/>
                <a:cs typeface="Tahoma"/>
              </a:rPr>
              <a:t>of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classes</a:t>
            </a:r>
            <a:r>
              <a:rPr dirty="0" sz="2400" spc="22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  <a:p>
            <a:pPr lvl="1" marL="755650" indent="-285750">
              <a:lnSpc>
                <a:spcPct val="100000"/>
              </a:lnSpc>
              <a:spcBef>
                <a:spcPts val="489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Each instance </a:t>
            </a:r>
            <a:r>
              <a:rPr dirty="0" sz="2000" spc="-5" i="1">
                <a:latin typeface="Times New Roman"/>
                <a:cs typeface="Times New Roman"/>
              </a:rPr>
              <a:t>d</a:t>
            </a:r>
            <a:r>
              <a:rPr dirty="0" sz="2000" spc="-5">
                <a:latin typeface="Symbol"/>
                <a:cs typeface="Symbol"/>
              </a:rPr>
              <a:t></a:t>
            </a:r>
            <a:r>
              <a:rPr dirty="0" sz="2000" spc="-5" i="1">
                <a:latin typeface="Times New Roman"/>
                <a:cs typeface="Times New Roman"/>
              </a:rPr>
              <a:t>D </a:t>
            </a:r>
            <a:r>
              <a:rPr dirty="0" sz="2000" spc="-5">
                <a:latin typeface="Tahoma"/>
                <a:cs typeface="Tahoma"/>
              </a:rPr>
              <a:t>has been labeled with a class</a:t>
            </a:r>
            <a:r>
              <a:rPr dirty="0" sz="2000" spc="155">
                <a:latin typeface="Tahoma"/>
                <a:cs typeface="Tahoma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c</a:t>
            </a:r>
            <a:r>
              <a:rPr dirty="0" baseline="-12820" sz="1950" i="1">
                <a:latin typeface="Times New Roman"/>
                <a:cs typeface="Times New Roman"/>
              </a:rPr>
              <a:t>j</a:t>
            </a:r>
            <a:r>
              <a:rPr dirty="0" sz="2000">
                <a:latin typeface="Symbol"/>
                <a:cs typeface="Symbol"/>
              </a:rPr>
              <a:t></a:t>
            </a:r>
            <a:r>
              <a:rPr dirty="0" sz="2000" i="1">
                <a:latin typeface="Times New Roman"/>
                <a:cs typeface="Times New Roman"/>
              </a:rPr>
              <a:t>C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00AF50"/>
                </a:solidFill>
                <a:latin typeface="Tahoma"/>
                <a:cs typeface="Tahoma"/>
              </a:rPr>
              <a:t>Goal:</a:t>
            </a:r>
            <a:endParaRPr sz="2400">
              <a:latin typeface="Tahoma"/>
              <a:cs typeface="Tahoma"/>
            </a:endParaRPr>
          </a:p>
          <a:p>
            <a:pPr lvl="1" marL="755650" marR="457200" indent="-285750">
              <a:lnSpc>
                <a:spcPct val="100699"/>
              </a:lnSpc>
              <a:spcBef>
                <a:spcPts val="45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latin typeface="Tahoma"/>
                <a:cs typeface="Tahoma"/>
              </a:rPr>
              <a:t>Create </a:t>
            </a:r>
            <a:r>
              <a:rPr dirty="0" sz="2000" spc="-5">
                <a:latin typeface="Tahoma"/>
                <a:cs typeface="Tahoma"/>
              </a:rPr>
              <a:t>a classifier </a:t>
            </a:r>
            <a:r>
              <a:rPr dirty="0" sz="2000" spc="-5">
                <a:latin typeface="Symbol"/>
                <a:cs typeface="Symbol"/>
              </a:rPr>
              <a:t>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ahoma"/>
                <a:cs typeface="Tahoma"/>
              </a:rPr>
              <a:t>maps </a:t>
            </a:r>
            <a:r>
              <a:rPr dirty="0" sz="2000" spc="-10">
                <a:latin typeface="Tahoma"/>
                <a:cs typeface="Tahoma"/>
              </a:rPr>
              <a:t>any </a:t>
            </a:r>
            <a:r>
              <a:rPr dirty="0" sz="2000" spc="-5">
                <a:latin typeface="Tahoma"/>
                <a:cs typeface="Tahoma"/>
              </a:rPr>
              <a:t>unknown instance to the most  </a:t>
            </a:r>
            <a:r>
              <a:rPr dirty="0" sz="2000" spc="-10">
                <a:latin typeface="Tahoma"/>
                <a:cs typeface="Tahoma"/>
              </a:rPr>
              <a:t>preferred</a:t>
            </a:r>
            <a:r>
              <a:rPr dirty="0" sz="2000" spc="-7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class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5795010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What </a:t>
            </a:r>
            <a:r>
              <a:rPr dirty="0" sz="3600"/>
              <a:t>is</a:t>
            </a:r>
            <a:r>
              <a:rPr dirty="0" sz="3600" spc="-55"/>
              <a:t> </a:t>
            </a:r>
            <a:r>
              <a:rPr dirty="0" sz="3600" spc="-5"/>
              <a:t>Classification?</a:t>
            </a:r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4000500" y="3929062"/>
            <a:ext cx="1226820" cy="462280"/>
          </a:xfrm>
          <a:custGeom>
            <a:avLst/>
            <a:gdLst/>
            <a:ahLst/>
            <a:cxnLst/>
            <a:rect l="l" t="t" r="r" b="b"/>
            <a:pathLst>
              <a:path w="1226820" h="462279">
                <a:moveTo>
                  <a:pt x="0" y="0"/>
                </a:moveTo>
                <a:lnTo>
                  <a:pt x="1226616" y="0"/>
                </a:lnTo>
                <a:lnTo>
                  <a:pt x="1226616" y="461670"/>
                </a:lnTo>
                <a:lnTo>
                  <a:pt x="0" y="461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000500" y="3929062"/>
            <a:ext cx="1226820" cy="462280"/>
          </a:xfrm>
          <a:prstGeom prst="rect">
            <a:avLst/>
          </a:prstGeom>
          <a:solidFill>
            <a:srgbClr val="FFFFFF"/>
          </a:solidFill>
          <a:ln w="19050">
            <a:solidFill>
              <a:srgbClr val="F79546"/>
            </a:solidFill>
          </a:ln>
        </p:spPr>
        <p:txBody>
          <a:bodyPr wrap="square" lIns="0" tIns="19685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155"/>
              </a:spcBef>
            </a:pPr>
            <a:r>
              <a:rPr dirty="0" sz="2400" spc="-5">
                <a:latin typeface="Symbol"/>
                <a:cs typeface="Symbol"/>
              </a:rPr>
              <a:t></a:t>
            </a:r>
            <a:r>
              <a:rPr dirty="0" sz="2400" spc="-5">
                <a:latin typeface="Calibri"/>
                <a:cs typeface="Calibri"/>
              </a:rPr>
              <a:t>: </a:t>
            </a:r>
            <a:r>
              <a:rPr dirty="0" sz="2400" i="1">
                <a:latin typeface="Calibri"/>
                <a:cs typeface="Calibri"/>
              </a:rPr>
              <a:t>X </a:t>
            </a:r>
            <a:r>
              <a:rPr dirty="0" sz="2400">
                <a:latin typeface="Symbol"/>
                <a:cs typeface="Symbol"/>
              </a:rPr>
              <a:t></a:t>
            </a:r>
            <a:r>
              <a:rPr dirty="0" sz="2400" spc="-180">
                <a:latin typeface="Times New Roman"/>
                <a:cs typeface="Times New Roman"/>
              </a:rPr>
              <a:t> </a:t>
            </a:r>
            <a:r>
              <a:rPr dirty="0" sz="2400" i="1"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24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6253"/>
            <a:ext cx="994410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10">
                <a:latin typeface="Tahoma"/>
                <a:cs typeface="Tahoma"/>
              </a:rPr>
              <a:t>Gi</a:t>
            </a:r>
            <a:r>
              <a:rPr dirty="0" sz="2000" spc="-25">
                <a:latin typeface="Tahoma"/>
                <a:cs typeface="Tahoma"/>
              </a:rPr>
              <a:t>v</a:t>
            </a:r>
            <a:r>
              <a:rPr dirty="0" sz="2000" spc="-10">
                <a:latin typeface="Tahoma"/>
                <a:cs typeface="Tahoma"/>
              </a:rPr>
              <a:t>en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5505370"/>
            <a:ext cx="7987665" cy="6400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Tahoma"/>
                <a:cs typeface="Tahoma"/>
              </a:rPr>
              <a:t>Predict the </a:t>
            </a:r>
            <a:r>
              <a:rPr dirty="0" sz="2000" spc="-10">
                <a:latin typeface="Tahoma"/>
                <a:cs typeface="Tahoma"/>
              </a:rPr>
              <a:t>value </a:t>
            </a:r>
            <a:r>
              <a:rPr dirty="0" sz="2000" spc="-5">
                <a:latin typeface="Tahoma"/>
                <a:cs typeface="Tahoma"/>
              </a:rPr>
              <a:t>of </a:t>
            </a:r>
            <a:r>
              <a:rPr dirty="0" sz="2000" spc="-30">
                <a:latin typeface="Tahoma"/>
                <a:cs typeface="Tahoma"/>
              </a:rPr>
              <a:t>PlayTennis</a:t>
            </a:r>
            <a:r>
              <a:rPr dirty="0" sz="2000" spc="1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for</a:t>
            </a:r>
            <a:endParaRPr sz="20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425"/>
              </a:spcBef>
            </a:pPr>
            <a:r>
              <a:rPr dirty="0" sz="1800" spc="-5">
                <a:solidFill>
                  <a:srgbClr val="00AF50"/>
                </a:solidFill>
                <a:latin typeface="Tahoma"/>
                <a:cs typeface="Tahoma"/>
              </a:rPr>
              <a:t>&lt;Outlook </a:t>
            </a:r>
            <a:r>
              <a:rPr dirty="0" sz="1800">
                <a:solidFill>
                  <a:srgbClr val="00AF50"/>
                </a:solidFill>
                <a:latin typeface="Tahoma"/>
                <a:cs typeface="Tahoma"/>
              </a:rPr>
              <a:t>= </a:t>
            </a:r>
            <a:r>
              <a:rPr dirty="0" sz="1800" spc="-35">
                <a:solidFill>
                  <a:srgbClr val="00AF50"/>
                </a:solidFill>
                <a:latin typeface="Tahoma"/>
                <a:cs typeface="Tahoma"/>
              </a:rPr>
              <a:t>sunny, </a:t>
            </a:r>
            <a:r>
              <a:rPr dirty="0" sz="1800" spc="-25">
                <a:solidFill>
                  <a:srgbClr val="00AF50"/>
                </a:solidFill>
                <a:latin typeface="Tahoma"/>
                <a:cs typeface="Tahoma"/>
              </a:rPr>
              <a:t>Temperature </a:t>
            </a:r>
            <a:r>
              <a:rPr dirty="0" sz="1800">
                <a:solidFill>
                  <a:srgbClr val="00AF50"/>
                </a:solidFill>
                <a:latin typeface="Tahoma"/>
                <a:cs typeface="Tahoma"/>
              </a:rPr>
              <a:t>= </a:t>
            </a:r>
            <a:r>
              <a:rPr dirty="0" sz="1800" spc="-5">
                <a:solidFill>
                  <a:srgbClr val="00AF50"/>
                </a:solidFill>
                <a:latin typeface="Tahoma"/>
                <a:cs typeface="Tahoma"/>
              </a:rPr>
              <a:t>cool, Humidity </a:t>
            </a:r>
            <a:r>
              <a:rPr dirty="0" sz="1800">
                <a:solidFill>
                  <a:srgbClr val="00AF50"/>
                </a:solidFill>
                <a:latin typeface="Tahoma"/>
                <a:cs typeface="Tahoma"/>
              </a:rPr>
              <a:t>= </a:t>
            </a:r>
            <a:r>
              <a:rPr dirty="0" sz="1800" spc="-5">
                <a:solidFill>
                  <a:srgbClr val="00AF50"/>
                </a:solidFill>
                <a:latin typeface="Tahoma"/>
                <a:cs typeface="Tahoma"/>
              </a:rPr>
              <a:t>high, Wind </a:t>
            </a:r>
            <a:r>
              <a:rPr dirty="0" sz="1800">
                <a:solidFill>
                  <a:srgbClr val="00AF50"/>
                </a:solidFill>
                <a:latin typeface="Tahoma"/>
                <a:cs typeface="Tahoma"/>
              </a:rPr>
              <a:t>=</a:t>
            </a:r>
            <a:r>
              <a:rPr dirty="0" sz="1800" spc="130">
                <a:solidFill>
                  <a:srgbClr val="00AF50"/>
                </a:solidFill>
                <a:latin typeface="Tahoma"/>
                <a:cs typeface="Tahoma"/>
              </a:rPr>
              <a:t> </a:t>
            </a:r>
            <a:r>
              <a:rPr dirty="0" sz="1800" spc="-5">
                <a:solidFill>
                  <a:srgbClr val="00AF50"/>
                </a:solidFill>
                <a:latin typeface="Tahoma"/>
                <a:cs typeface="Tahoma"/>
              </a:rPr>
              <a:t>strong&gt;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079" y="253745"/>
            <a:ext cx="3319272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/>
              <a:t>An</a:t>
            </a:r>
            <a:r>
              <a:rPr dirty="0" sz="3600" spc="-100"/>
              <a:t> </a:t>
            </a:r>
            <a:r>
              <a:rPr dirty="0" sz="3600" spc="-5"/>
              <a:t>Example</a:t>
            </a:r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24</a:t>
            </a:fld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850999" y="1136675"/>
          <a:ext cx="6334760" cy="4127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277"/>
                <a:gridCol w="1044371"/>
                <a:gridCol w="1445717"/>
                <a:gridCol w="1108392"/>
                <a:gridCol w="841184"/>
                <a:gridCol w="1279778"/>
              </a:tblGrid>
              <a:tr h="274319">
                <a:tc>
                  <a:txBody>
                    <a:bodyPr/>
                    <a:lstStyle/>
                    <a:p>
                      <a:pPr marL="85090">
                        <a:lnSpc>
                          <a:spcPts val="1995"/>
                        </a:lnSpc>
                      </a:pPr>
                      <a:r>
                        <a:rPr dirty="0" sz="18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995"/>
                        </a:lnSpc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Outlook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995"/>
                        </a:lnSpc>
                      </a:pPr>
                      <a:r>
                        <a:rPr dirty="0" sz="18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Temperature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995"/>
                        </a:lnSpc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Humidity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995"/>
                        </a:lnSpc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Wind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995"/>
                        </a:lnSpc>
                      </a:pPr>
                      <a:r>
                        <a:rPr dirty="0" sz="1800" spc="-25" b="1">
                          <a:solidFill>
                            <a:srgbClr val="E6B8B8"/>
                          </a:solidFill>
                          <a:latin typeface="Calibri"/>
                          <a:cs typeface="Calibri"/>
                        </a:rPr>
                        <a:t>PlayTennis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85090">
                        <a:lnSpc>
                          <a:spcPts val="189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895"/>
                        </a:lnSpc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Sunny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895"/>
                        </a:lnSpc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Hot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895"/>
                        </a:lnSpc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High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895"/>
                        </a:lnSpc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Weak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895"/>
                        </a:lnSpc>
                      </a:pPr>
                      <a:r>
                        <a:rPr dirty="0" sz="180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85090">
                        <a:lnSpc>
                          <a:spcPts val="199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995"/>
                        </a:lnSpc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Sunny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995"/>
                        </a:lnSpc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Hot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995"/>
                        </a:lnSpc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High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995"/>
                        </a:lnSpc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Strong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995"/>
                        </a:lnSpc>
                      </a:pPr>
                      <a:r>
                        <a:rPr dirty="0" sz="180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274319"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995"/>
                        </a:lnSpc>
                      </a:pPr>
                      <a:r>
                        <a:rPr dirty="0" sz="1800" spc="-15">
                          <a:latin typeface="Calibri"/>
                          <a:cs typeface="Calibri"/>
                        </a:rPr>
                        <a:t>Overcast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Hot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High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Weak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dirty="0" sz="1800" spc="-5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Rain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Mild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High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Weak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dirty="0" sz="1800" spc="-5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274319"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Rain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Cool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Normal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Weak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dirty="0" sz="1800" spc="-5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Rain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Cool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Normal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Strong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dirty="0" sz="180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dirty="0" sz="1800" spc="-15">
                          <a:latin typeface="Calibri"/>
                          <a:cs typeface="Calibri"/>
                        </a:rPr>
                        <a:t>Overcast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Cool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Normal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Strong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dirty="0" sz="1800" spc="-5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274319"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Sunny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Mild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High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Weak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dirty="0" sz="180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Sunny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Cool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Normal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Weak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dirty="0" sz="1800" spc="-5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274319"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Rain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Mild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Normal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Weak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dirty="0" sz="1800" spc="-5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274319"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Sunny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Mild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Normal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Strong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dirty="0" sz="1800" spc="-5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274319"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dirty="0" sz="1800" spc="-15">
                          <a:latin typeface="Calibri"/>
                          <a:cs typeface="Calibri"/>
                        </a:rPr>
                        <a:t>Overcast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Mild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High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Strong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dirty="0" sz="1800" spc="-5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274319"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dirty="0" sz="1800" spc="-15">
                          <a:latin typeface="Calibri"/>
                          <a:cs typeface="Calibri"/>
                        </a:rPr>
                        <a:t>Overcast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Hot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Normal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Weak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dirty="0" sz="1800" spc="-5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88265">
                        <a:lnSpc>
                          <a:spcPts val="199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Rain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ts val="199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Mild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High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ts val="1995"/>
                        </a:lnSpc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Strong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ts val="1995"/>
                        </a:lnSpc>
                      </a:pPr>
                      <a:r>
                        <a:rPr dirty="0" sz="180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079169"/>
            <a:ext cx="5460365" cy="36309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L</a:t>
            </a:r>
            <a:r>
              <a:rPr dirty="0" sz="2400" spc="-5">
                <a:latin typeface="Tahoma"/>
                <a:cs typeface="Tahoma"/>
              </a:rPr>
              <a:t>inear discriminant analysis</a:t>
            </a:r>
            <a:r>
              <a:rPr dirty="0" sz="2400" spc="2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(LDA)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Quadratic </a:t>
            </a:r>
            <a:r>
              <a:rPr dirty="0" sz="2400" spc="-5">
                <a:latin typeface="Tahoma"/>
                <a:cs typeface="Tahoma"/>
              </a:rPr>
              <a:t>discriminant analysis</a:t>
            </a:r>
            <a:r>
              <a:rPr dirty="0" sz="2400" spc="3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(QDA)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Density estimation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methods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Nearest neighbor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methods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Logistic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regression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Neural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networks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Fuzzy </a:t>
            </a:r>
            <a:r>
              <a:rPr dirty="0" sz="2400">
                <a:latin typeface="Tahoma"/>
                <a:cs typeface="Tahoma"/>
              </a:rPr>
              <a:t>set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theory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Decision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-60">
                <a:latin typeface="Tahoma"/>
                <a:cs typeface="Tahoma"/>
              </a:rPr>
              <a:t>Tree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Tahoma"/>
                <a:cs typeface="Tahoma"/>
              </a:rPr>
              <a:t>…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6975335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Different Type of</a:t>
            </a:r>
            <a:r>
              <a:rPr dirty="0" sz="3600" spc="-60"/>
              <a:t> </a:t>
            </a:r>
            <a:r>
              <a:rPr dirty="0" sz="3600" spc="-5"/>
              <a:t>Classifiers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24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08887"/>
            <a:ext cx="7423784" cy="148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Tahoma"/>
                <a:cs typeface="Tahoma"/>
              </a:rPr>
              <a:t>A</a:t>
            </a:r>
            <a:r>
              <a:rPr dirty="0" sz="240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classifier that encodes dataset </a:t>
            </a:r>
            <a:r>
              <a:rPr dirty="0" sz="2400" i="1">
                <a:latin typeface="Times New Roman"/>
                <a:cs typeface="Times New Roman"/>
              </a:rPr>
              <a:t>D </a:t>
            </a:r>
            <a:r>
              <a:rPr dirty="0" sz="2400" spc="-5">
                <a:latin typeface="Tahoma"/>
                <a:cs typeface="Tahoma"/>
              </a:rPr>
              <a:t>in </a:t>
            </a:r>
            <a:r>
              <a:rPr dirty="0" sz="2400" spc="-10">
                <a:latin typeface="Tahoma"/>
                <a:cs typeface="Tahoma"/>
              </a:rPr>
              <a:t>form </a:t>
            </a:r>
            <a:r>
              <a:rPr dirty="0" sz="2400" spc="-5">
                <a:latin typeface="Tahoma"/>
                <a:cs typeface="Tahoma"/>
              </a:rPr>
              <a:t>of </a:t>
            </a:r>
            <a:r>
              <a:rPr dirty="0" sz="2400">
                <a:latin typeface="Tahoma"/>
                <a:cs typeface="Tahoma"/>
              </a:rPr>
              <a:t>a</a:t>
            </a:r>
            <a:r>
              <a:rPr dirty="0" sz="2400" spc="21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tree: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53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Each internal node tests an</a:t>
            </a:r>
            <a:r>
              <a:rPr dirty="0" sz="2000" spc="1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attribute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Each </a:t>
            </a:r>
            <a:r>
              <a:rPr dirty="0" sz="2000" spc="-10">
                <a:latin typeface="Tahoma"/>
                <a:cs typeface="Tahoma"/>
              </a:rPr>
              <a:t>branch </a:t>
            </a:r>
            <a:r>
              <a:rPr dirty="0" sz="2000" spc="-5">
                <a:latin typeface="Tahoma"/>
                <a:cs typeface="Tahoma"/>
              </a:rPr>
              <a:t>corresponds to an attribute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value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Each leaf node assigns a</a:t>
            </a:r>
            <a:r>
              <a:rPr dirty="0" sz="2000" spc="-5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class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3017697"/>
            <a:ext cx="3856990" cy="742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Example:</a:t>
            </a:r>
            <a:endParaRPr sz="24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spc="-5">
                <a:latin typeface="Tahoma"/>
                <a:cs typeface="Tahoma"/>
              </a:rPr>
              <a:t>Decision </a:t>
            </a:r>
            <a:r>
              <a:rPr dirty="0" sz="2000" spc="-10">
                <a:latin typeface="Tahoma"/>
                <a:cs typeface="Tahoma"/>
              </a:rPr>
              <a:t>tree for</a:t>
            </a:r>
            <a:r>
              <a:rPr dirty="0" sz="2000" spc="25">
                <a:latin typeface="Tahoma"/>
                <a:cs typeface="Tahoma"/>
              </a:rPr>
              <a:t> </a:t>
            </a:r>
            <a:r>
              <a:rPr dirty="0" sz="2000" spc="-30">
                <a:latin typeface="Tahoma"/>
                <a:cs typeface="Tahoma"/>
              </a:rPr>
              <a:t>PlayTennis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079" y="253745"/>
            <a:ext cx="3714750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Decision</a:t>
            </a:r>
            <a:r>
              <a:rPr dirty="0" sz="3600" spc="-85"/>
              <a:t> </a:t>
            </a:r>
            <a:r>
              <a:rPr dirty="0" sz="3600" spc="-5"/>
              <a:t>Tree</a:t>
            </a:r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5597652" y="3217164"/>
            <a:ext cx="1166622" cy="452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73267" y="3173729"/>
            <a:ext cx="1214615" cy="463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43575" y="3243198"/>
            <a:ext cx="1071562" cy="3571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43575" y="3243198"/>
            <a:ext cx="1071880" cy="357505"/>
          </a:xfrm>
          <a:custGeom>
            <a:avLst/>
            <a:gdLst/>
            <a:ahLst/>
            <a:cxnLst/>
            <a:rect l="l" t="t" r="r" b="b"/>
            <a:pathLst>
              <a:path w="1071879" h="357504">
                <a:moveTo>
                  <a:pt x="0" y="0"/>
                </a:moveTo>
                <a:lnTo>
                  <a:pt x="1071575" y="0"/>
                </a:lnTo>
                <a:lnTo>
                  <a:pt x="1071575" y="357187"/>
                </a:lnTo>
                <a:lnTo>
                  <a:pt x="0" y="35718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752630" y="3253143"/>
            <a:ext cx="85344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Ou</a:t>
            </a:r>
            <a:r>
              <a:rPr dirty="0" sz="2000" spc="-5">
                <a:latin typeface="Calibri"/>
                <a:cs typeface="Calibri"/>
              </a:rPr>
              <a:t>t</a:t>
            </a:r>
            <a:r>
              <a:rPr dirty="0" sz="2000" spc="-10">
                <a:latin typeface="Calibri"/>
                <a:cs typeface="Calibri"/>
              </a:rPr>
              <a:t>l</a:t>
            </a:r>
            <a:r>
              <a:rPr dirty="0" sz="2000" spc="-5">
                <a:latin typeface="Calibri"/>
                <a:cs typeface="Calibri"/>
              </a:rPr>
              <a:t>ook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54779" y="4288535"/>
            <a:ext cx="1166622" cy="4526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72484" y="4245102"/>
            <a:ext cx="1330452" cy="4632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000500" y="4314774"/>
            <a:ext cx="1071562" cy="3571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000500" y="4314774"/>
            <a:ext cx="1071880" cy="357505"/>
          </a:xfrm>
          <a:prstGeom prst="rect">
            <a:avLst/>
          </a:prstGeom>
          <a:ln w="12700">
            <a:solidFill>
              <a:srgbClr val="497DBA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25"/>
              </a:spcBef>
            </a:pPr>
            <a:r>
              <a:rPr dirty="0" sz="2000" spc="-5">
                <a:latin typeface="Calibri"/>
                <a:cs typeface="Calibri"/>
              </a:rPr>
              <a:t>Humidity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68895" y="4288535"/>
            <a:ext cx="1166609" cy="4526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283957" y="4245102"/>
            <a:ext cx="937247" cy="695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83957" y="4672088"/>
            <a:ext cx="937247" cy="363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15199" y="4314774"/>
            <a:ext cx="1071575" cy="3571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215199" y="4314774"/>
            <a:ext cx="1071880" cy="357505"/>
          </a:xfrm>
          <a:prstGeom prst="rect">
            <a:avLst/>
          </a:prstGeom>
          <a:ln w="12700">
            <a:solidFill>
              <a:srgbClr val="497DBA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 marL="254000">
              <a:lnSpc>
                <a:spcPct val="100000"/>
              </a:lnSpc>
              <a:spcBef>
                <a:spcPts val="25"/>
              </a:spcBef>
            </a:pPr>
            <a:r>
              <a:rPr dirty="0" sz="2000" spc="-5">
                <a:latin typeface="Calibri"/>
                <a:cs typeface="Calibri"/>
              </a:rPr>
              <a:t>Wind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36275" y="3600399"/>
            <a:ext cx="1643380" cy="714375"/>
          </a:xfrm>
          <a:custGeom>
            <a:avLst/>
            <a:gdLst/>
            <a:ahLst/>
            <a:cxnLst/>
            <a:rect l="l" t="t" r="r" b="b"/>
            <a:pathLst>
              <a:path w="1643379" h="714375">
                <a:moveTo>
                  <a:pt x="1643075" y="0"/>
                </a:moveTo>
                <a:lnTo>
                  <a:pt x="0" y="71437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79349" y="3600399"/>
            <a:ext cx="1571625" cy="714375"/>
          </a:xfrm>
          <a:custGeom>
            <a:avLst/>
            <a:gdLst/>
            <a:ahLst/>
            <a:cxnLst/>
            <a:rect l="l" t="t" r="r" b="b"/>
            <a:pathLst>
              <a:path w="1571625" h="714375">
                <a:moveTo>
                  <a:pt x="0" y="0"/>
                </a:moveTo>
                <a:lnTo>
                  <a:pt x="1571637" y="71437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722177" y="3658374"/>
            <a:ext cx="65214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Sun</a:t>
            </a:r>
            <a:r>
              <a:rPr dirty="0" sz="2000" spc="-45">
                <a:latin typeface="Calibri"/>
                <a:cs typeface="Calibri"/>
              </a:rPr>
              <a:t>n</a:t>
            </a:r>
            <a:r>
              <a:rPr dirty="0" sz="2000" spc="-5">
                <a:latin typeface="Calibri"/>
                <a:cs typeface="Calibri"/>
              </a:rPr>
              <a:t>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09701" y="3701262"/>
            <a:ext cx="47625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Ra</a:t>
            </a:r>
            <a:r>
              <a:rPr dirty="0" sz="2000" spc="-10">
                <a:latin typeface="Calibri"/>
                <a:cs typeface="Calibri"/>
              </a:rPr>
              <a:t>in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97003" y="4344251"/>
            <a:ext cx="35623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55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dirty="0" sz="2000" spc="-5">
                <a:solidFill>
                  <a:srgbClr val="C00000"/>
                </a:solidFill>
                <a:latin typeface="Calibri"/>
                <a:cs typeface="Calibri"/>
              </a:rPr>
              <a:t>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178524" y="3600399"/>
            <a:ext cx="1270" cy="714375"/>
          </a:xfrm>
          <a:custGeom>
            <a:avLst/>
            <a:gdLst/>
            <a:ahLst/>
            <a:cxnLst/>
            <a:rect l="l" t="t" r="r" b="b"/>
            <a:pathLst>
              <a:path w="1270" h="714375">
                <a:moveTo>
                  <a:pt x="825" y="0"/>
                </a:moveTo>
                <a:lnTo>
                  <a:pt x="0" y="71437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507727" y="4987175"/>
            <a:ext cx="49403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Hig</a:t>
            </a:r>
            <a:r>
              <a:rPr dirty="0" sz="2000" spc="-5">
                <a:latin typeface="Calibri"/>
                <a:cs typeface="Calibri"/>
              </a:rPr>
              <a:t>h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10978" y="5558616"/>
            <a:ext cx="32385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C00000"/>
                </a:solidFill>
                <a:latin typeface="Calibri"/>
                <a:cs typeface="Calibri"/>
              </a:rPr>
              <a:t>No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874452" y="4671961"/>
            <a:ext cx="662305" cy="857250"/>
          </a:xfrm>
          <a:custGeom>
            <a:avLst/>
            <a:gdLst/>
            <a:ahLst/>
            <a:cxnLst/>
            <a:rect l="l" t="t" r="r" b="b"/>
            <a:pathLst>
              <a:path w="662304" h="857250">
                <a:moveTo>
                  <a:pt x="661822" y="0"/>
                </a:moveTo>
                <a:lnTo>
                  <a:pt x="0" y="85725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5007927" y="4987175"/>
            <a:ext cx="79502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No</a:t>
            </a:r>
            <a:r>
              <a:rPr dirty="0" sz="2000" spc="-10">
                <a:latin typeface="Calibri"/>
                <a:cs typeface="Calibri"/>
              </a:rPr>
              <a:t>r</a:t>
            </a:r>
            <a:r>
              <a:rPr dirty="0" sz="2000" spc="-5">
                <a:latin typeface="Calibri"/>
                <a:cs typeface="Calibri"/>
              </a:rPr>
              <a:t>mal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71643" y="5558616"/>
            <a:ext cx="35623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55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dirty="0" sz="2000" spc="-5">
                <a:solidFill>
                  <a:srgbClr val="C00000"/>
                </a:solidFill>
                <a:latin typeface="Calibri"/>
                <a:cs typeface="Calibri"/>
              </a:rPr>
              <a:t>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536275" y="4671961"/>
            <a:ext cx="617220" cy="857250"/>
          </a:xfrm>
          <a:custGeom>
            <a:avLst/>
            <a:gdLst/>
            <a:ahLst/>
            <a:cxnLst/>
            <a:rect l="l" t="t" r="r" b="b"/>
            <a:pathLst>
              <a:path w="617220" h="857250">
                <a:moveTo>
                  <a:pt x="0" y="0"/>
                </a:moveTo>
                <a:lnTo>
                  <a:pt x="616978" y="85725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6579565" y="4987175"/>
            <a:ext cx="69850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S</a:t>
            </a:r>
            <a:r>
              <a:rPr dirty="0" sz="2000" spc="-5">
                <a:latin typeface="Calibri"/>
                <a:cs typeface="Calibri"/>
              </a:rPr>
              <a:t>t</a:t>
            </a:r>
            <a:r>
              <a:rPr dirty="0" sz="2000" spc="-40">
                <a:latin typeface="Calibri"/>
                <a:cs typeface="Calibri"/>
              </a:rPr>
              <a:t>r</a:t>
            </a:r>
            <a:r>
              <a:rPr dirty="0" sz="2000" spc="-5">
                <a:latin typeface="Calibri"/>
                <a:cs typeface="Calibri"/>
              </a:rPr>
              <a:t>o</a:t>
            </a:r>
            <a:r>
              <a:rPr dirty="0" sz="2000" spc="-10">
                <a:latin typeface="Calibri"/>
                <a:cs typeface="Calibri"/>
              </a:rPr>
              <a:t>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97230" y="5558616"/>
            <a:ext cx="32385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C00000"/>
                </a:solidFill>
                <a:latin typeface="Calibri"/>
                <a:cs typeface="Calibri"/>
              </a:rPr>
              <a:t>No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160603" y="4671961"/>
            <a:ext cx="590550" cy="857250"/>
          </a:xfrm>
          <a:custGeom>
            <a:avLst/>
            <a:gdLst/>
            <a:ahLst/>
            <a:cxnLst/>
            <a:rect l="l" t="t" r="r" b="b"/>
            <a:pathLst>
              <a:path w="590550" h="857250">
                <a:moveTo>
                  <a:pt x="590384" y="0"/>
                </a:moveTo>
                <a:lnTo>
                  <a:pt x="0" y="85725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8165401" y="4987175"/>
            <a:ext cx="60579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80">
                <a:latin typeface="Calibri"/>
                <a:cs typeface="Calibri"/>
              </a:rPr>
              <a:t>W</a:t>
            </a:r>
            <a:r>
              <a:rPr dirty="0" sz="2000" spc="-5">
                <a:latin typeface="Calibri"/>
                <a:cs typeface="Calibri"/>
              </a:rPr>
              <a:t>eak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86458" y="5558616"/>
            <a:ext cx="35623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55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dirty="0" sz="2000" spc="-5">
                <a:solidFill>
                  <a:srgbClr val="C00000"/>
                </a:solidFill>
                <a:latin typeface="Calibri"/>
                <a:cs typeface="Calibri"/>
              </a:rPr>
              <a:t>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750988" y="4671961"/>
            <a:ext cx="617220" cy="857250"/>
          </a:xfrm>
          <a:custGeom>
            <a:avLst/>
            <a:gdLst/>
            <a:ahLst/>
            <a:cxnLst/>
            <a:rect l="l" t="t" r="r" b="b"/>
            <a:pathLst>
              <a:path w="617220" h="857250">
                <a:moveTo>
                  <a:pt x="0" y="0"/>
                </a:moveTo>
                <a:lnTo>
                  <a:pt x="616978" y="85725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5722315" y="3772737"/>
            <a:ext cx="92392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20">
                <a:latin typeface="Calibri"/>
                <a:cs typeface="Calibri"/>
              </a:rPr>
              <a:t>Overcast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24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08887"/>
            <a:ext cx="7571740" cy="3449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latin typeface="Tahoma"/>
                <a:cs typeface="Tahoma"/>
              </a:rPr>
              <a:t>BuildTree </a:t>
            </a:r>
            <a:r>
              <a:rPr dirty="0" sz="2400" spc="-5">
                <a:latin typeface="Tahoma"/>
                <a:cs typeface="Tahoma"/>
              </a:rPr>
              <a:t>(Node </a:t>
            </a:r>
            <a:r>
              <a:rPr dirty="0" sz="2400" i="1">
                <a:latin typeface="Times New Roman"/>
                <a:cs typeface="Times New Roman"/>
              </a:rPr>
              <a:t>t</a:t>
            </a:r>
            <a:r>
              <a:rPr dirty="0" sz="2400">
                <a:latin typeface="Tahoma"/>
                <a:cs typeface="Tahoma"/>
              </a:rPr>
              <a:t>, </a:t>
            </a:r>
            <a:r>
              <a:rPr dirty="0" sz="2400" spc="-40">
                <a:latin typeface="Tahoma"/>
                <a:cs typeface="Tahoma"/>
              </a:rPr>
              <a:t>Training </a:t>
            </a:r>
            <a:r>
              <a:rPr dirty="0" sz="2400" spc="-5">
                <a:latin typeface="Tahoma"/>
                <a:cs typeface="Tahoma"/>
              </a:rPr>
              <a:t>dataset </a:t>
            </a:r>
            <a:r>
              <a:rPr dirty="0" sz="2400" spc="-5" i="1">
                <a:latin typeface="Times New Roman"/>
                <a:cs typeface="Times New Roman"/>
              </a:rPr>
              <a:t>D</a:t>
            </a:r>
            <a:r>
              <a:rPr dirty="0" sz="2400" spc="-5">
                <a:latin typeface="Tahoma"/>
                <a:cs typeface="Tahoma"/>
              </a:rPr>
              <a:t>, Spilt Method</a:t>
            </a:r>
            <a:r>
              <a:rPr dirty="0" sz="2400" spc="130">
                <a:latin typeface="Tahoma"/>
                <a:cs typeface="Tahoma"/>
              </a:rPr>
              <a:t> </a:t>
            </a:r>
            <a:r>
              <a:rPr dirty="0" sz="2400" b="1" i="1">
                <a:solidFill>
                  <a:srgbClr val="C00000"/>
                </a:solidFill>
                <a:latin typeface="Times New Roman"/>
                <a:cs typeface="Times New Roman"/>
              </a:rPr>
              <a:t>M</a:t>
            </a:r>
            <a:r>
              <a:rPr dirty="0" sz="2400">
                <a:latin typeface="Tahoma"/>
                <a:cs typeface="Tahoma"/>
              </a:rPr>
              <a:t>)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Times New Roman"/>
              <a:cs typeface="Times New Roman"/>
            </a:endParaRPr>
          </a:p>
          <a:p>
            <a:pPr marL="603885" indent="-591185">
              <a:lnSpc>
                <a:spcPct val="100000"/>
              </a:lnSpc>
              <a:buAutoNum type="arabicParenBoth"/>
              <a:tabLst>
                <a:tab pos="603885" algn="l"/>
                <a:tab pos="604520" algn="l"/>
              </a:tabLst>
            </a:pPr>
            <a:r>
              <a:rPr dirty="0" sz="2400" spc="-5">
                <a:latin typeface="Tahoma"/>
                <a:cs typeface="Tahoma"/>
              </a:rPr>
              <a:t>Apply </a:t>
            </a:r>
            <a:r>
              <a:rPr dirty="0" sz="2400" b="1" i="1">
                <a:solidFill>
                  <a:srgbClr val="C00000"/>
                </a:solidFill>
                <a:latin typeface="Times New Roman"/>
                <a:cs typeface="Times New Roman"/>
              </a:rPr>
              <a:t>M </a:t>
            </a:r>
            <a:r>
              <a:rPr dirty="0" sz="2400">
                <a:latin typeface="Tahoma"/>
                <a:cs typeface="Tahoma"/>
              </a:rPr>
              <a:t>to </a:t>
            </a:r>
            <a:r>
              <a:rPr dirty="0" sz="2400" i="1">
                <a:latin typeface="Times New Roman"/>
                <a:cs typeface="Times New Roman"/>
              </a:rPr>
              <a:t>D </a:t>
            </a:r>
            <a:r>
              <a:rPr dirty="0" sz="2400">
                <a:latin typeface="Tahoma"/>
                <a:cs typeface="Tahoma"/>
              </a:rPr>
              <a:t>to </a:t>
            </a:r>
            <a:r>
              <a:rPr dirty="0" sz="2400" spc="-5">
                <a:latin typeface="Tahoma"/>
                <a:cs typeface="Tahoma"/>
              </a:rPr>
              <a:t>find splitting</a:t>
            </a:r>
            <a:r>
              <a:rPr dirty="0" sz="2400" spc="24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criterion</a:t>
            </a:r>
            <a:endParaRPr sz="2400">
              <a:latin typeface="Tahoma"/>
              <a:cs typeface="Tahoma"/>
            </a:endParaRPr>
          </a:p>
          <a:p>
            <a:pPr marL="603885" indent="-591185">
              <a:lnSpc>
                <a:spcPct val="100000"/>
              </a:lnSpc>
              <a:spcBef>
                <a:spcPts val="575"/>
              </a:spcBef>
              <a:buFont typeface="Tahoma"/>
              <a:buAutoNum type="arabicParenBoth"/>
              <a:tabLst>
                <a:tab pos="603885" algn="l"/>
                <a:tab pos="604520" algn="l"/>
              </a:tabLst>
            </a:pPr>
            <a:r>
              <a:rPr dirty="0" sz="2400" b="1">
                <a:latin typeface="Tahoma"/>
                <a:cs typeface="Tahoma"/>
              </a:rPr>
              <a:t>if </a:t>
            </a:r>
            <a:r>
              <a:rPr dirty="0" sz="2400">
                <a:latin typeface="Tahoma"/>
                <a:cs typeface="Tahoma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t </a:t>
            </a:r>
            <a:r>
              <a:rPr dirty="0" sz="2400" spc="-5">
                <a:latin typeface="Tahoma"/>
                <a:cs typeface="Tahoma"/>
              </a:rPr>
              <a:t>is not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5">
                <a:latin typeface="Tahoma"/>
                <a:cs typeface="Tahoma"/>
              </a:rPr>
              <a:t>leaf</a:t>
            </a:r>
            <a:r>
              <a:rPr dirty="0" sz="2400" spc="13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node)</a:t>
            </a:r>
            <a:endParaRPr sz="2400">
              <a:latin typeface="Tahoma"/>
              <a:cs typeface="Tahoma"/>
            </a:endParaRPr>
          </a:p>
          <a:p>
            <a:pPr marL="889635" indent="-876935">
              <a:lnSpc>
                <a:spcPct val="100000"/>
              </a:lnSpc>
              <a:spcBef>
                <a:spcPts val="575"/>
              </a:spcBef>
              <a:buAutoNum type="arabicParenBoth"/>
              <a:tabLst>
                <a:tab pos="889635" algn="l"/>
                <a:tab pos="890269" algn="l"/>
              </a:tabLst>
            </a:pPr>
            <a:r>
              <a:rPr dirty="0" sz="2400" spc="-5">
                <a:latin typeface="Tahoma"/>
                <a:cs typeface="Tahoma"/>
              </a:rPr>
              <a:t>Create children nodes of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  <a:p>
            <a:pPr marL="889635" indent="-876935">
              <a:lnSpc>
                <a:spcPct val="100000"/>
              </a:lnSpc>
              <a:spcBef>
                <a:spcPts val="575"/>
              </a:spcBef>
              <a:buAutoNum type="arabicParenBoth"/>
              <a:tabLst>
                <a:tab pos="889635" algn="l"/>
                <a:tab pos="890269" algn="l"/>
              </a:tabLst>
            </a:pPr>
            <a:r>
              <a:rPr dirty="0" sz="2400" spc="-10">
                <a:latin typeface="Tahoma"/>
                <a:cs typeface="Tahoma"/>
              </a:rPr>
              <a:t>Partition </a:t>
            </a:r>
            <a:r>
              <a:rPr dirty="0" sz="2400" i="1">
                <a:latin typeface="Times New Roman"/>
                <a:cs typeface="Times New Roman"/>
              </a:rPr>
              <a:t>D </a:t>
            </a:r>
            <a:r>
              <a:rPr dirty="0" sz="2400" spc="-5">
                <a:latin typeface="Tahoma"/>
                <a:cs typeface="Tahoma"/>
              </a:rPr>
              <a:t>into children</a:t>
            </a:r>
            <a:r>
              <a:rPr dirty="0" sz="2400" spc="12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partitions</a:t>
            </a:r>
            <a:endParaRPr sz="2400">
              <a:latin typeface="Tahoma"/>
              <a:cs typeface="Tahoma"/>
            </a:endParaRPr>
          </a:p>
          <a:p>
            <a:pPr marL="889635" indent="-876935">
              <a:lnSpc>
                <a:spcPct val="100000"/>
              </a:lnSpc>
              <a:spcBef>
                <a:spcPts val="625"/>
              </a:spcBef>
              <a:buAutoNum type="arabicParenBoth"/>
              <a:tabLst>
                <a:tab pos="889635" algn="l"/>
                <a:tab pos="890269" algn="l"/>
              </a:tabLst>
            </a:pPr>
            <a:r>
              <a:rPr dirty="0" sz="2400" spc="-10">
                <a:latin typeface="Tahoma"/>
                <a:cs typeface="Tahoma"/>
              </a:rPr>
              <a:t>Recurse </a:t>
            </a:r>
            <a:r>
              <a:rPr dirty="0" sz="2400" spc="-5">
                <a:latin typeface="Tahoma"/>
                <a:cs typeface="Tahoma"/>
              </a:rPr>
              <a:t>on </a:t>
            </a:r>
            <a:r>
              <a:rPr dirty="0" sz="2400">
                <a:latin typeface="Tahoma"/>
                <a:cs typeface="Tahoma"/>
              </a:rPr>
              <a:t>each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partition</a:t>
            </a:r>
            <a:endParaRPr sz="2400">
              <a:latin typeface="Tahoma"/>
              <a:cs typeface="Tahoma"/>
            </a:endParaRPr>
          </a:p>
          <a:p>
            <a:pPr marL="603885" indent="-591185">
              <a:lnSpc>
                <a:spcPct val="100000"/>
              </a:lnSpc>
              <a:spcBef>
                <a:spcPts val="575"/>
              </a:spcBef>
              <a:buFont typeface="Tahoma"/>
              <a:buAutoNum type="arabicParenBoth"/>
              <a:tabLst>
                <a:tab pos="603885" algn="l"/>
                <a:tab pos="604520" algn="l"/>
              </a:tabLst>
            </a:pPr>
            <a:r>
              <a:rPr dirty="0" sz="2400" spc="-5" b="1">
                <a:latin typeface="Tahoma"/>
                <a:cs typeface="Tahoma"/>
              </a:rPr>
              <a:t>endif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81" y="253745"/>
            <a:ext cx="1466850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08711" y="253745"/>
            <a:ext cx="814578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06067" y="253745"/>
            <a:ext cx="6168377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Top-Down Tree</a:t>
            </a:r>
            <a:r>
              <a:rPr dirty="0" sz="3600" spc="-85"/>
              <a:t> </a:t>
            </a:r>
            <a:r>
              <a:rPr dirty="0" sz="3600" spc="-5"/>
              <a:t>Construction</a:t>
            </a:r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24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8056880" cy="4173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10541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L</a:t>
            </a:r>
            <a:r>
              <a:rPr dirty="0" sz="2400" spc="-5">
                <a:latin typeface="Tahoma"/>
                <a:cs typeface="Tahoma"/>
              </a:rPr>
              <a:t>ots of data is being collected (example </a:t>
            </a:r>
            <a:r>
              <a:rPr dirty="0" sz="2400" spc="-15">
                <a:latin typeface="Tahoma"/>
                <a:cs typeface="Tahoma"/>
              </a:rPr>
              <a:t>for </a:t>
            </a:r>
            <a:r>
              <a:rPr dirty="0" sz="2400" spc="-5">
                <a:latin typeface="Tahoma"/>
                <a:cs typeface="Tahoma"/>
              </a:rPr>
              <a:t>social  networks):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Online purchase</a:t>
            </a:r>
            <a:r>
              <a:rPr dirty="0" sz="2000" spc="-3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transactions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30">
                <a:latin typeface="Tahoma"/>
                <a:cs typeface="Tahoma"/>
              </a:rPr>
              <a:t>Web </a:t>
            </a:r>
            <a:r>
              <a:rPr dirty="0" sz="2000" spc="-5">
                <a:latin typeface="Tahoma"/>
                <a:cs typeface="Tahoma"/>
              </a:rPr>
              <a:t>access/usage</a:t>
            </a:r>
            <a:r>
              <a:rPr dirty="0" sz="2000" spc="-7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logs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35">
                <a:latin typeface="Tahoma"/>
                <a:cs typeface="Tahoma"/>
              </a:rPr>
              <a:t>Twitter</a:t>
            </a:r>
            <a:r>
              <a:rPr dirty="0" sz="2000" spc="-5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posts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5">
                <a:latin typeface="Tahoma"/>
                <a:cs typeface="Tahoma"/>
              </a:rPr>
              <a:t>Facebook </a:t>
            </a:r>
            <a:r>
              <a:rPr dirty="0" sz="2000" spc="-5">
                <a:latin typeface="Tahoma"/>
                <a:cs typeface="Tahoma"/>
              </a:rPr>
              <a:t>users’ behaviors and</a:t>
            </a:r>
            <a:r>
              <a:rPr dirty="0" sz="2000" spc="-2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activities</a:t>
            </a:r>
            <a:endParaRPr sz="20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spc="-5">
                <a:latin typeface="Tahoma"/>
                <a:cs typeface="Tahoma"/>
              </a:rPr>
              <a:t>…</a:t>
            </a:r>
            <a:endParaRPr sz="2000">
              <a:latin typeface="Tahoma"/>
              <a:cs typeface="Tahoma"/>
            </a:endParaRPr>
          </a:p>
          <a:p>
            <a:pPr marL="355600" marR="5080" indent="-34290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There is often </a:t>
            </a:r>
            <a:r>
              <a:rPr dirty="0" sz="2400" spc="-10">
                <a:latin typeface="Tahoma"/>
                <a:cs typeface="Tahoma"/>
              </a:rPr>
              <a:t>information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hidden </a:t>
            </a:r>
            <a:r>
              <a:rPr dirty="0" sz="2400" spc="-5">
                <a:latin typeface="Tahoma"/>
                <a:cs typeface="Tahoma"/>
              </a:rPr>
              <a:t>in such data that is not  readily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evident.</a:t>
            </a:r>
            <a:endParaRPr sz="2400">
              <a:latin typeface="Tahoma"/>
              <a:cs typeface="Tahoma"/>
            </a:endParaRPr>
          </a:p>
          <a:p>
            <a:pPr marL="355600" marR="252729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Human analysts </a:t>
            </a:r>
            <a:r>
              <a:rPr dirty="0" sz="2400" spc="-10">
                <a:latin typeface="Tahoma"/>
                <a:cs typeface="Tahoma"/>
              </a:rPr>
              <a:t>take very </a:t>
            </a:r>
            <a:r>
              <a:rPr dirty="0" sz="2400" spc="-5">
                <a:latin typeface="Tahoma"/>
                <a:cs typeface="Tahoma"/>
              </a:rPr>
              <a:t>much time </a:t>
            </a:r>
            <a:r>
              <a:rPr dirty="0" sz="2400">
                <a:latin typeface="Tahoma"/>
                <a:cs typeface="Tahoma"/>
              </a:rPr>
              <a:t>to </a:t>
            </a:r>
            <a:r>
              <a:rPr dirty="0" sz="2400" spc="-10">
                <a:latin typeface="Tahoma"/>
                <a:cs typeface="Tahoma"/>
              </a:rPr>
              <a:t>discover useful  information.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3075419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Motivation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4712970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Splitting</a:t>
            </a:r>
            <a:r>
              <a:rPr dirty="0" sz="3600" spc="-70"/>
              <a:t> </a:t>
            </a:r>
            <a:r>
              <a:rPr dirty="0" sz="3600" spc="-5"/>
              <a:t>Criterion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1990344" y="1664207"/>
            <a:ext cx="1165859" cy="4518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65960" y="1620774"/>
            <a:ext cx="1214615" cy="463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35949" y="1690204"/>
            <a:ext cx="1071575" cy="3571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35949" y="1690204"/>
            <a:ext cx="1071880" cy="357505"/>
          </a:xfrm>
          <a:custGeom>
            <a:avLst/>
            <a:gdLst/>
            <a:ahLst/>
            <a:cxnLst/>
            <a:rect l="l" t="t" r="r" b="b"/>
            <a:pathLst>
              <a:path w="1071880" h="357505">
                <a:moveTo>
                  <a:pt x="0" y="0"/>
                </a:moveTo>
                <a:lnTo>
                  <a:pt x="1071575" y="0"/>
                </a:lnTo>
                <a:lnTo>
                  <a:pt x="1071575" y="357187"/>
                </a:lnTo>
                <a:lnTo>
                  <a:pt x="0" y="35718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145017" y="1700136"/>
            <a:ext cx="85344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Ou</a:t>
            </a:r>
            <a:r>
              <a:rPr dirty="0" sz="2000" spc="-5">
                <a:latin typeface="Calibri"/>
                <a:cs typeface="Calibri"/>
              </a:rPr>
              <a:t>t</a:t>
            </a:r>
            <a:r>
              <a:rPr dirty="0" sz="2000" spc="-10">
                <a:latin typeface="Calibri"/>
                <a:cs typeface="Calibri"/>
              </a:rPr>
              <a:t>l</a:t>
            </a:r>
            <a:r>
              <a:rPr dirty="0" sz="2000" spc="-5">
                <a:latin typeface="Calibri"/>
                <a:cs typeface="Calibri"/>
              </a:rPr>
              <a:t>ook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8662" y="2047392"/>
            <a:ext cx="1643380" cy="714375"/>
          </a:xfrm>
          <a:custGeom>
            <a:avLst/>
            <a:gdLst/>
            <a:ahLst/>
            <a:cxnLst/>
            <a:rect l="l" t="t" r="r" b="b"/>
            <a:pathLst>
              <a:path w="1643380" h="714375">
                <a:moveTo>
                  <a:pt x="1643075" y="0"/>
                </a:moveTo>
                <a:lnTo>
                  <a:pt x="0" y="71437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71737" y="2047392"/>
            <a:ext cx="1571625" cy="714375"/>
          </a:xfrm>
          <a:custGeom>
            <a:avLst/>
            <a:gdLst/>
            <a:ahLst/>
            <a:cxnLst/>
            <a:rect l="l" t="t" r="r" b="b"/>
            <a:pathLst>
              <a:path w="1571625" h="714375">
                <a:moveTo>
                  <a:pt x="0" y="0"/>
                </a:moveTo>
                <a:lnTo>
                  <a:pt x="1571637" y="71437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114559" y="2105380"/>
            <a:ext cx="65214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Sun</a:t>
            </a:r>
            <a:r>
              <a:rPr dirty="0" sz="2000" spc="-45">
                <a:latin typeface="Calibri"/>
                <a:cs typeface="Calibri"/>
              </a:rPr>
              <a:t>n</a:t>
            </a:r>
            <a:r>
              <a:rPr dirty="0" sz="2000" spc="-5">
                <a:latin typeface="Calibri"/>
                <a:cs typeface="Calibri"/>
              </a:rPr>
              <a:t>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02076" y="2148255"/>
            <a:ext cx="47625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Ra</a:t>
            </a:r>
            <a:r>
              <a:rPr dirty="0" sz="2000" spc="-10">
                <a:latin typeface="Calibri"/>
                <a:cs typeface="Calibri"/>
              </a:rPr>
              <a:t>in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70911" y="2047392"/>
            <a:ext cx="1270" cy="714375"/>
          </a:xfrm>
          <a:custGeom>
            <a:avLst/>
            <a:gdLst/>
            <a:ahLst/>
            <a:cxnLst/>
            <a:rect l="l" t="t" r="r" b="b"/>
            <a:pathLst>
              <a:path w="1269" h="714375">
                <a:moveTo>
                  <a:pt x="825" y="0"/>
                </a:moveTo>
                <a:lnTo>
                  <a:pt x="0" y="71437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114689" y="2219731"/>
            <a:ext cx="92392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20">
                <a:latin typeface="Calibri"/>
                <a:cs typeface="Calibri"/>
              </a:rPr>
              <a:t>Overcast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25903" y="1352118"/>
            <a:ext cx="89281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D:</a:t>
            </a:r>
            <a:r>
              <a:rPr dirty="0" sz="1800" spc="-7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[9+,5-]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8737" y="2721660"/>
            <a:ext cx="63817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[2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,3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75636" y="2721660"/>
            <a:ext cx="63817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[4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,0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64864" y="2733776"/>
            <a:ext cx="63817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[3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+,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2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47459" y="2129027"/>
            <a:ext cx="1166621" cy="4526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23659" y="2085594"/>
            <a:ext cx="1014221" cy="696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23659" y="2512644"/>
            <a:ext cx="1014221" cy="362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393675" y="2155253"/>
            <a:ext cx="1071562" cy="3571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393675" y="2155253"/>
            <a:ext cx="1071880" cy="357505"/>
          </a:xfrm>
          <a:custGeom>
            <a:avLst/>
            <a:gdLst/>
            <a:ahLst/>
            <a:cxnLst/>
            <a:rect l="l" t="t" r="r" b="b"/>
            <a:pathLst>
              <a:path w="1071879" h="357505">
                <a:moveTo>
                  <a:pt x="0" y="0"/>
                </a:moveTo>
                <a:lnTo>
                  <a:pt x="1071575" y="0"/>
                </a:lnTo>
                <a:lnTo>
                  <a:pt x="1071575" y="357187"/>
                </a:lnTo>
                <a:lnTo>
                  <a:pt x="0" y="35718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603351" y="2165197"/>
            <a:ext cx="65278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90">
                <a:latin typeface="Calibri"/>
                <a:cs typeface="Calibri"/>
              </a:rPr>
              <a:t>T</a:t>
            </a:r>
            <a:r>
              <a:rPr dirty="0" sz="2000" spc="-5">
                <a:latin typeface="Calibri"/>
                <a:cs typeface="Calibri"/>
              </a:rPr>
              <a:t>emp.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86375" y="2512453"/>
            <a:ext cx="1643380" cy="714375"/>
          </a:xfrm>
          <a:custGeom>
            <a:avLst/>
            <a:gdLst/>
            <a:ahLst/>
            <a:cxnLst/>
            <a:rect l="l" t="t" r="r" b="b"/>
            <a:pathLst>
              <a:path w="1643379" h="714375">
                <a:moveTo>
                  <a:pt x="1643075" y="0"/>
                </a:moveTo>
                <a:lnTo>
                  <a:pt x="0" y="71437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929449" y="2512453"/>
            <a:ext cx="1571625" cy="714375"/>
          </a:xfrm>
          <a:custGeom>
            <a:avLst/>
            <a:gdLst/>
            <a:ahLst/>
            <a:cxnLst/>
            <a:rect l="l" t="t" r="r" b="b"/>
            <a:pathLst>
              <a:path w="1571625" h="714375">
                <a:moveTo>
                  <a:pt x="0" y="0"/>
                </a:moveTo>
                <a:lnTo>
                  <a:pt x="1571637" y="71437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727636" y="2570429"/>
            <a:ext cx="40259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H</a:t>
            </a:r>
            <a:r>
              <a:rPr dirty="0" sz="2000" spc="-5">
                <a:latin typeface="Calibri"/>
                <a:cs typeface="Calibri"/>
              </a:rPr>
              <a:t>ot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59636" y="2613317"/>
            <a:ext cx="48768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Cool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928624" y="2512453"/>
            <a:ext cx="1270" cy="714375"/>
          </a:xfrm>
          <a:custGeom>
            <a:avLst/>
            <a:gdLst/>
            <a:ahLst/>
            <a:cxnLst/>
            <a:rect l="l" t="t" r="r" b="b"/>
            <a:pathLst>
              <a:path w="1270" h="714375">
                <a:moveTo>
                  <a:pt x="825" y="0"/>
                </a:moveTo>
                <a:lnTo>
                  <a:pt x="0" y="71437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636398" y="2684792"/>
            <a:ext cx="49149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M</a:t>
            </a:r>
            <a:r>
              <a:rPr dirty="0" sz="2000" spc="-10">
                <a:latin typeface="Calibri"/>
                <a:cs typeface="Calibri"/>
              </a:rPr>
              <a:t>ild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483616" y="1817166"/>
            <a:ext cx="89281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D:</a:t>
            </a:r>
            <a:r>
              <a:rPr dirty="0" sz="1800" spc="-7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[9+,5-]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36451" y="3186709"/>
            <a:ext cx="63817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[2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,2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633349" y="3186709"/>
            <a:ext cx="63817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[4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,2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222577" y="3198825"/>
            <a:ext cx="63817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[3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,1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954529" y="3902964"/>
            <a:ext cx="1166621" cy="4526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872233" y="3859529"/>
            <a:ext cx="1330452" cy="4632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000237" y="3929062"/>
            <a:ext cx="1071562" cy="3571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2000237" y="3929062"/>
            <a:ext cx="1071880" cy="357505"/>
          </a:xfrm>
          <a:prstGeom prst="rect">
            <a:avLst/>
          </a:prstGeom>
          <a:ln w="12700">
            <a:solidFill>
              <a:srgbClr val="497DBA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25"/>
              </a:spcBef>
            </a:pPr>
            <a:r>
              <a:rPr dirty="0" sz="2000" spc="-5">
                <a:latin typeface="Calibri"/>
                <a:cs typeface="Calibri"/>
              </a:rPr>
              <a:t>Humidity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74189" y="4286262"/>
            <a:ext cx="662305" cy="857250"/>
          </a:xfrm>
          <a:custGeom>
            <a:avLst/>
            <a:gdLst/>
            <a:ahLst/>
            <a:cxnLst/>
            <a:rect l="l" t="t" r="r" b="b"/>
            <a:pathLst>
              <a:path w="662305" h="857250">
                <a:moveTo>
                  <a:pt x="661822" y="0"/>
                </a:moveTo>
                <a:lnTo>
                  <a:pt x="0" y="85725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536012" y="4286250"/>
            <a:ext cx="617220" cy="857250"/>
          </a:xfrm>
          <a:custGeom>
            <a:avLst/>
            <a:gdLst/>
            <a:ahLst/>
            <a:cxnLst/>
            <a:rect l="l" t="t" r="r" b="b"/>
            <a:pathLst>
              <a:path w="617219" h="857250">
                <a:moveTo>
                  <a:pt x="0" y="0"/>
                </a:moveTo>
                <a:lnTo>
                  <a:pt x="616978" y="85725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2078977" y="3603117"/>
            <a:ext cx="89281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D:</a:t>
            </a:r>
            <a:r>
              <a:rPr dirty="0" sz="1800" spc="-7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[9+,5-]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07350" y="4601540"/>
            <a:ext cx="638175" cy="800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High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[3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,4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864675" y="4601476"/>
            <a:ext cx="937894" cy="800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5575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No</a:t>
            </a:r>
            <a:r>
              <a:rPr dirty="0" sz="2000" spc="-10">
                <a:latin typeface="Calibri"/>
                <a:cs typeface="Calibri"/>
              </a:rPr>
              <a:t>r</a:t>
            </a:r>
            <a:r>
              <a:rPr dirty="0" sz="2000" spc="-5">
                <a:latin typeface="Calibri"/>
                <a:cs typeface="Calibri"/>
              </a:rPr>
              <a:t>mal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[6+,1-]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240779" y="4402835"/>
            <a:ext cx="1166609" cy="4526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355079" y="4359402"/>
            <a:ext cx="937259" cy="699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355079" y="4786160"/>
            <a:ext cx="937259" cy="3653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286512" y="4429137"/>
            <a:ext cx="1071575" cy="3571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6286512" y="4429137"/>
            <a:ext cx="1071880" cy="357505"/>
          </a:xfrm>
          <a:prstGeom prst="rect">
            <a:avLst/>
          </a:prstGeom>
          <a:ln w="12700">
            <a:solidFill>
              <a:srgbClr val="497DBA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 marL="254000">
              <a:lnSpc>
                <a:spcPct val="100000"/>
              </a:lnSpc>
              <a:spcBef>
                <a:spcPts val="25"/>
              </a:spcBef>
            </a:pPr>
            <a:r>
              <a:rPr dirty="0" sz="2000" spc="-5">
                <a:latin typeface="Calibri"/>
                <a:cs typeface="Calibri"/>
              </a:rPr>
              <a:t>Wind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31915" y="4786325"/>
            <a:ext cx="590550" cy="857250"/>
          </a:xfrm>
          <a:custGeom>
            <a:avLst/>
            <a:gdLst/>
            <a:ahLst/>
            <a:cxnLst/>
            <a:rect l="l" t="t" r="r" b="b"/>
            <a:pathLst>
              <a:path w="590550" h="857250">
                <a:moveTo>
                  <a:pt x="590384" y="0"/>
                </a:moveTo>
                <a:lnTo>
                  <a:pt x="0" y="85725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822300" y="4786325"/>
            <a:ext cx="617220" cy="857250"/>
          </a:xfrm>
          <a:custGeom>
            <a:avLst/>
            <a:gdLst/>
            <a:ahLst/>
            <a:cxnLst/>
            <a:rect l="l" t="t" r="r" b="b"/>
            <a:pathLst>
              <a:path w="617220" h="857250">
                <a:moveTo>
                  <a:pt x="0" y="0"/>
                </a:moveTo>
                <a:lnTo>
                  <a:pt x="616978" y="85725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5650750" y="5101602"/>
            <a:ext cx="906780" cy="800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Strong</a:t>
            </a:r>
            <a:endParaRPr sz="2000">
              <a:latin typeface="Calibri"/>
              <a:cs typeface="Calibri"/>
            </a:endParaRPr>
          </a:p>
          <a:p>
            <a:pPr marL="280670">
              <a:lnSpc>
                <a:spcPct val="100000"/>
              </a:lnSpc>
              <a:spcBef>
                <a:spcPts val="1550"/>
              </a:spcBef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[6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+,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2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8335619" y="6493460"/>
            <a:ext cx="187325" cy="153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z="1000" spc="-5" b="1">
                <a:solidFill>
                  <a:srgbClr val="1F487C"/>
                </a:solidFill>
                <a:latin typeface="Tahoma"/>
                <a:cs typeface="Tahoma"/>
              </a:rPr>
              <a:t>30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150937" y="5101538"/>
            <a:ext cx="691515" cy="800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85725">
              <a:lnSpc>
                <a:spcPct val="100000"/>
              </a:lnSpc>
            </a:pPr>
            <a:r>
              <a:rPr dirty="0" sz="2000" spc="-80">
                <a:latin typeface="Calibri"/>
                <a:cs typeface="Calibri"/>
              </a:rPr>
              <a:t>W</a:t>
            </a:r>
            <a:r>
              <a:rPr dirty="0" sz="2000" spc="-5">
                <a:latin typeface="Calibri"/>
                <a:cs typeface="Calibri"/>
              </a:rPr>
              <a:t>eak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[3+,3-]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365011" y="4103077"/>
            <a:ext cx="89281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D:</a:t>
            </a:r>
            <a:r>
              <a:rPr dirty="0" sz="1800" spc="-7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[9+,5-]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936365" y="1168895"/>
            <a:ext cx="4592955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C00000"/>
                </a:solidFill>
                <a:latin typeface="Calibri"/>
                <a:cs typeface="Calibri"/>
              </a:rPr>
              <a:t>Which </a:t>
            </a:r>
            <a:r>
              <a:rPr dirty="0" sz="2400" spc="-15">
                <a:solidFill>
                  <a:srgbClr val="C00000"/>
                </a:solidFill>
                <a:latin typeface="Calibri"/>
                <a:cs typeface="Calibri"/>
              </a:rPr>
              <a:t>attribute </a:t>
            </a:r>
            <a:r>
              <a:rPr dirty="0" sz="2400">
                <a:solidFill>
                  <a:srgbClr val="C00000"/>
                </a:solidFill>
                <a:latin typeface="Calibri"/>
                <a:cs typeface="Calibri"/>
              </a:rPr>
              <a:t>is the </a:t>
            </a:r>
            <a:r>
              <a:rPr dirty="0" sz="2400" spc="-15">
                <a:solidFill>
                  <a:srgbClr val="C00000"/>
                </a:solidFill>
                <a:latin typeface="Calibri"/>
                <a:cs typeface="Calibri"/>
              </a:rPr>
              <a:t>best</a:t>
            </a:r>
            <a:r>
              <a:rPr dirty="0" sz="2400" spc="-3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C00000"/>
                </a:solidFill>
                <a:latin typeface="Calibri"/>
                <a:cs typeface="Calibri"/>
              </a:rPr>
              <a:t>classifier?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08887"/>
            <a:ext cx="7760970" cy="3097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L</a:t>
            </a:r>
            <a:r>
              <a:rPr dirty="0" sz="2400" spc="-5">
                <a:latin typeface="Tahoma"/>
                <a:cs typeface="Tahoma"/>
              </a:rPr>
              <a:t>et </a:t>
            </a:r>
            <a:r>
              <a:rPr dirty="0" sz="2400" i="1">
                <a:latin typeface="Times New Roman"/>
                <a:cs typeface="Times New Roman"/>
              </a:rPr>
              <a:t>S </a:t>
            </a:r>
            <a:r>
              <a:rPr dirty="0" sz="2400" spc="-5">
                <a:latin typeface="Tahoma"/>
                <a:cs typeface="Tahoma"/>
              </a:rPr>
              <a:t>be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5">
                <a:latin typeface="Tahoma"/>
                <a:cs typeface="Tahoma"/>
              </a:rPr>
              <a:t>sample of </a:t>
            </a:r>
            <a:r>
              <a:rPr dirty="0" sz="2400" spc="-10">
                <a:latin typeface="Tahoma"/>
                <a:cs typeface="Tahoma"/>
              </a:rPr>
              <a:t>training</a:t>
            </a:r>
            <a:r>
              <a:rPr dirty="0" sz="2400" spc="114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examples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9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5" i="1">
                <a:latin typeface="Times New Roman"/>
                <a:cs typeface="Times New Roman"/>
              </a:rPr>
              <a:t>p</a:t>
            </a:r>
            <a:r>
              <a:rPr dirty="0" baseline="-21367" sz="1950" spc="7">
                <a:latin typeface="Times New Roman"/>
                <a:cs typeface="Times New Roman"/>
              </a:rPr>
              <a:t>+ </a:t>
            </a:r>
            <a:r>
              <a:rPr dirty="0" sz="2000" spc="-5">
                <a:latin typeface="Tahoma"/>
                <a:cs typeface="Tahoma"/>
              </a:rPr>
              <a:t>is the proportion of </a:t>
            </a:r>
            <a:r>
              <a:rPr dirty="0" sz="2000" spc="-10">
                <a:latin typeface="Tahoma"/>
                <a:cs typeface="Tahoma"/>
              </a:rPr>
              <a:t>positive </a:t>
            </a:r>
            <a:r>
              <a:rPr dirty="0" sz="2000" spc="-5">
                <a:latin typeface="Tahoma"/>
                <a:cs typeface="Tahoma"/>
              </a:rPr>
              <a:t>examples in</a:t>
            </a:r>
            <a:r>
              <a:rPr dirty="0" sz="2000" spc="140">
                <a:latin typeface="Tahoma"/>
                <a:cs typeface="Tahoma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5" i="1">
                <a:latin typeface="Times New Roman"/>
                <a:cs typeface="Times New Roman"/>
              </a:rPr>
              <a:t>p</a:t>
            </a:r>
            <a:r>
              <a:rPr dirty="0" baseline="-21367" sz="1950" spc="7">
                <a:latin typeface="Times New Roman"/>
                <a:cs typeface="Times New Roman"/>
              </a:rPr>
              <a:t>– </a:t>
            </a:r>
            <a:r>
              <a:rPr dirty="0" sz="2000" spc="-5">
                <a:latin typeface="Tahoma"/>
                <a:cs typeface="Tahoma"/>
              </a:rPr>
              <a:t>is the proportion of </a:t>
            </a:r>
            <a:r>
              <a:rPr dirty="0" sz="2000" spc="-10">
                <a:latin typeface="Tahoma"/>
                <a:cs typeface="Tahoma"/>
              </a:rPr>
              <a:t>negative </a:t>
            </a:r>
            <a:r>
              <a:rPr dirty="0" sz="2000" spc="-5">
                <a:latin typeface="Tahoma"/>
                <a:cs typeface="Tahoma"/>
              </a:rPr>
              <a:t>examples in</a:t>
            </a:r>
            <a:r>
              <a:rPr dirty="0" sz="2000" spc="110">
                <a:latin typeface="Tahoma"/>
                <a:cs typeface="Tahoma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Entropy </a:t>
            </a:r>
            <a:r>
              <a:rPr dirty="0" sz="2400" spc="-5">
                <a:latin typeface="Tahoma"/>
                <a:cs typeface="Tahoma"/>
              </a:rPr>
              <a:t>measures the </a:t>
            </a:r>
            <a:r>
              <a:rPr dirty="0" sz="2400" spc="-10">
                <a:solidFill>
                  <a:srgbClr val="C00000"/>
                </a:solidFill>
                <a:latin typeface="Tahoma"/>
                <a:cs typeface="Tahoma"/>
              </a:rPr>
              <a:t>impurity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of</a:t>
            </a:r>
            <a:r>
              <a:rPr dirty="0" sz="2400" spc="1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400" i="1">
                <a:solidFill>
                  <a:srgbClr val="C00000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5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Information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theory: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34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0" i="1">
                <a:latin typeface="Times New Roman"/>
                <a:cs typeface="Times New Roman"/>
              </a:rPr>
              <a:t>Entropy</a:t>
            </a:r>
            <a:r>
              <a:rPr dirty="0" sz="2000" spc="-10">
                <a:latin typeface="Times New Roman"/>
                <a:cs typeface="Times New Roman"/>
              </a:rPr>
              <a:t>(</a:t>
            </a:r>
            <a:r>
              <a:rPr dirty="0" sz="2000" spc="-10" i="1">
                <a:latin typeface="Times New Roman"/>
                <a:cs typeface="Times New Roman"/>
              </a:rPr>
              <a:t>S</a:t>
            </a:r>
            <a:r>
              <a:rPr dirty="0" sz="2000" spc="-10">
                <a:latin typeface="Times New Roman"/>
                <a:cs typeface="Times New Roman"/>
              </a:rPr>
              <a:t>) </a:t>
            </a:r>
            <a:r>
              <a:rPr dirty="0" sz="2000" spc="-5">
                <a:latin typeface="Tahoma"/>
                <a:cs typeface="Tahoma"/>
              </a:rPr>
              <a:t>= expected number of bits needed to encode </a:t>
            </a:r>
            <a:r>
              <a:rPr dirty="0" sz="2000" spc="-5">
                <a:latin typeface="Times New Roman"/>
                <a:cs typeface="Times New Roman"/>
              </a:rPr>
              <a:t>+ </a:t>
            </a:r>
            <a:r>
              <a:rPr dirty="0" sz="2000" spc="-5">
                <a:latin typeface="Tahoma"/>
                <a:cs typeface="Tahoma"/>
              </a:rPr>
              <a:t>or</a:t>
            </a:r>
            <a:r>
              <a:rPr dirty="0" sz="2000" spc="250">
                <a:latin typeface="Tahoma"/>
                <a:cs typeface="Tahoma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–</a:t>
            </a:r>
            <a:endParaRPr sz="2000">
              <a:latin typeface="Times New Roman"/>
              <a:cs typeface="Times New Roman"/>
            </a:endParaRPr>
          </a:p>
          <a:p>
            <a:pPr marL="755650">
              <a:lnSpc>
                <a:spcPct val="100000"/>
              </a:lnSpc>
            </a:pPr>
            <a:r>
              <a:rPr dirty="0" sz="2000" spc="-10">
                <a:latin typeface="Tahoma"/>
                <a:cs typeface="Tahoma"/>
              </a:rPr>
              <a:t>for </a:t>
            </a:r>
            <a:r>
              <a:rPr dirty="0" sz="2000" spc="-5">
                <a:latin typeface="Tahoma"/>
                <a:cs typeface="Tahoma"/>
              </a:rPr>
              <a:t>a </a:t>
            </a:r>
            <a:r>
              <a:rPr dirty="0" sz="2000" spc="-10">
                <a:latin typeface="Tahoma"/>
                <a:cs typeface="Tahoma"/>
              </a:rPr>
              <a:t>randomly </a:t>
            </a:r>
            <a:r>
              <a:rPr dirty="0" sz="2000" spc="-15">
                <a:latin typeface="Tahoma"/>
                <a:cs typeface="Tahoma"/>
              </a:rPr>
              <a:t>drawn </a:t>
            </a:r>
            <a:r>
              <a:rPr dirty="0" sz="2000" spc="-5">
                <a:latin typeface="Tahoma"/>
                <a:cs typeface="Tahoma"/>
              </a:rPr>
              <a:t>member of</a:t>
            </a:r>
            <a:r>
              <a:rPr dirty="0" sz="2000" spc="15">
                <a:latin typeface="Tahoma"/>
                <a:cs typeface="Tahoma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2411730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Entro</a:t>
            </a:r>
            <a:r>
              <a:rPr dirty="0" sz="3600"/>
              <a:t>py</a:t>
            </a:r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1000099" y="4929200"/>
            <a:ext cx="4220845" cy="462280"/>
          </a:xfrm>
          <a:custGeom>
            <a:avLst/>
            <a:gdLst/>
            <a:ahLst/>
            <a:cxnLst/>
            <a:rect l="l" t="t" r="r" b="b"/>
            <a:pathLst>
              <a:path w="4220845" h="462279">
                <a:moveTo>
                  <a:pt x="0" y="0"/>
                </a:moveTo>
                <a:lnTo>
                  <a:pt x="4220387" y="0"/>
                </a:lnTo>
                <a:lnTo>
                  <a:pt x="4220387" y="461670"/>
                </a:lnTo>
                <a:lnTo>
                  <a:pt x="0" y="461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00099" y="4929200"/>
            <a:ext cx="4220845" cy="462280"/>
          </a:xfrm>
          <a:prstGeom prst="rect">
            <a:avLst/>
          </a:prstGeom>
          <a:solidFill>
            <a:srgbClr val="FFFFFF"/>
          </a:solidFill>
          <a:ln w="19050">
            <a:solidFill>
              <a:srgbClr val="F79546"/>
            </a:solidFill>
          </a:ln>
        </p:spPr>
        <p:txBody>
          <a:bodyPr wrap="square" lIns="0" tIns="20320" rIns="0" bIns="0" rtlCol="0" vert="horz">
            <a:spAutoFit/>
          </a:bodyPr>
          <a:lstStyle/>
          <a:p>
            <a:pPr marL="129539">
              <a:lnSpc>
                <a:spcPct val="100000"/>
              </a:lnSpc>
              <a:spcBef>
                <a:spcPts val="160"/>
              </a:spcBef>
            </a:pPr>
            <a:r>
              <a:rPr dirty="0" sz="2400" spc="-10" i="1">
                <a:latin typeface="Calibri"/>
                <a:cs typeface="Calibri"/>
              </a:rPr>
              <a:t>Entropy</a:t>
            </a:r>
            <a:r>
              <a:rPr dirty="0" sz="2400" spc="-10">
                <a:latin typeface="Calibri"/>
                <a:cs typeface="Calibri"/>
              </a:rPr>
              <a:t>(</a:t>
            </a:r>
            <a:r>
              <a:rPr dirty="0" sz="2400" spc="-10" i="1">
                <a:latin typeface="Calibri"/>
                <a:cs typeface="Calibri"/>
              </a:rPr>
              <a:t>S</a:t>
            </a:r>
            <a:r>
              <a:rPr dirty="0" sz="2400" spc="-10">
                <a:latin typeface="Calibri"/>
                <a:cs typeface="Calibri"/>
              </a:rPr>
              <a:t>) </a:t>
            </a:r>
            <a:r>
              <a:rPr dirty="0" sz="2400">
                <a:latin typeface="Symbol"/>
                <a:cs typeface="Symbol"/>
              </a:rPr>
              <a:t>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Calibri"/>
                <a:cs typeface="Calibri"/>
              </a:rPr>
              <a:t>–</a:t>
            </a:r>
            <a:r>
              <a:rPr dirty="0" sz="2400" spc="-5" i="1">
                <a:latin typeface="Calibri"/>
                <a:cs typeface="Calibri"/>
              </a:rPr>
              <a:t>p</a:t>
            </a:r>
            <a:r>
              <a:rPr dirty="0" baseline="-20833" sz="2400" spc="-7">
                <a:latin typeface="Calibri"/>
                <a:cs typeface="Calibri"/>
              </a:rPr>
              <a:t>+</a:t>
            </a:r>
            <a:r>
              <a:rPr dirty="0" sz="2400" spc="-5">
                <a:latin typeface="Calibri"/>
                <a:cs typeface="Calibri"/>
              </a:rPr>
              <a:t>log</a:t>
            </a:r>
            <a:r>
              <a:rPr dirty="0" baseline="-20833" sz="2400" spc="-7">
                <a:latin typeface="Calibri"/>
                <a:cs typeface="Calibri"/>
              </a:rPr>
              <a:t>2</a:t>
            </a:r>
            <a:r>
              <a:rPr dirty="0" sz="2400" spc="-5" i="1">
                <a:latin typeface="Calibri"/>
                <a:cs typeface="Calibri"/>
              </a:rPr>
              <a:t>p</a:t>
            </a:r>
            <a:r>
              <a:rPr dirty="0" baseline="-20833" sz="2400" spc="-7">
                <a:latin typeface="Calibri"/>
                <a:cs typeface="Calibri"/>
              </a:rPr>
              <a:t>+</a:t>
            </a:r>
            <a:r>
              <a:rPr dirty="0" baseline="-20833" sz="2400" spc="-127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–</a:t>
            </a:r>
            <a:r>
              <a:rPr dirty="0" sz="2400" spc="-5" i="1">
                <a:latin typeface="Calibri"/>
                <a:cs typeface="Calibri"/>
              </a:rPr>
              <a:t>p</a:t>
            </a:r>
            <a:r>
              <a:rPr dirty="0" baseline="-20833" sz="2400" spc="-7">
                <a:latin typeface="Calibri"/>
                <a:cs typeface="Calibri"/>
              </a:rPr>
              <a:t>–</a:t>
            </a:r>
            <a:r>
              <a:rPr dirty="0" sz="2400" spc="-5">
                <a:latin typeface="Calibri"/>
                <a:cs typeface="Calibri"/>
              </a:rPr>
              <a:t>log</a:t>
            </a:r>
            <a:r>
              <a:rPr dirty="0" baseline="-20833" sz="2400" spc="-7">
                <a:latin typeface="Calibri"/>
                <a:cs typeface="Calibri"/>
              </a:rPr>
              <a:t>2</a:t>
            </a:r>
            <a:r>
              <a:rPr dirty="0" sz="2400" spc="-5" i="1">
                <a:latin typeface="Calibri"/>
                <a:cs typeface="Calibri"/>
              </a:rPr>
              <a:t>p</a:t>
            </a:r>
            <a:r>
              <a:rPr dirty="0" baseline="-20833" sz="2400" spc="-7">
                <a:latin typeface="Calibri"/>
                <a:cs typeface="Calibri"/>
              </a:rPr>
              <a:t>–</a:t>
            </a:r>
            <a:endParaRPr baseline="-20833"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53634" y="3810760"/>
            <a:ext cx="2753106" cy="2668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46369" y="4003309"/>
            <a:ext cx="2370061" cy="22860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36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6353810" cy="737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I</a:t>
            </a:r>
            <a:r>
              <a:rPr dirty="0" sz="2400" spc="-10">
                <a:latin typeface="Tahoma"/>
                <a:cs typeface="Tahoma"/>
              </a:rPr>
              <a:t>nformation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gain:</a:t>
            </a:r>
            <a:endParaRPr sz="24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434"/>
              </a:spcBef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spc="-5">
                <a:latin typeface="Tahoma"/>
                <a:cs typeface="Tahoma"/>
              </a:rPr>
              <a:t>expected reduction in </a:t>
            </a:r>
            <a:r>
              <a:rPr dirty="0" sz="2000" spc="-10">
                <a:latin typeface="Tahoma"/>
                <a:cs typeface="Tahoma"/>
              </a:rPr>
              <a:t>entropy </a:t>
            </a:r>
            <a:r>
              <a:rPr dirty="0" sz="2000" spc="-5">
                <a:latin typeface="Tahoma"/>
                <a:cs typeface="Tahoma"/>
              </a:rPr>
              <a:t>due to sorting on</a:t>
            </a:r>
            <a:r>
              <a:rPr dirty="0" sz="2000" spc="50">
                <a:latin typeface="Tahoma"/>
                <a:cs typeface="Tahoma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4575810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Information</a:t>
            </a:r>
            <a:r>
              <a:rPr dirty="0" sz="3600" spc="-80"/>
              <a:t> </a:t>
            </a:r>
            <a:r>
              <a:rPr dirty="0" sz="3600" spc="-5"/>
              <a:t>Gain</a:t>
            </a:r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1285849" y="2285987"/>
            <a:ext cx="6582409" cy="1077595"/>
          </a:xfrm>
          <a:custGeom>
            <a:avLst/>
            <a:gdLst/>
            <a:ahLst/>
            <a:cxnLst/>
            <a:rect l="l" t="t" r="r" b="b"/>
            <a:pathLst>
              <a:path w="6582409" h="1077595">
                <a:moveTo>
                  <a:pt x="0" y="0"/>
                </a:moveTo>
                <a:lnTo>
                  <a:pt x="6582321" y="0"/>
                </a:lnTo>
                <a:lnTo>
                  <a:pt x="6582321" y="1077214"/>
                </a:lnTo>
                <a:lnTo>
                  <a:pt x="0" y="10772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85849" y="2285987"/>
            <a:ext cx="6582409" cy="1077595"/>
          </a:xfrm>
          <a:custGeom>
            <a:avLst/>
            <a:gdLst/>
            <a:ahLst/>
            <a:cxnLst/>
            <a:rect l="l" t="t" r="r" b="b"/>
            <a:pathLst>
              <a:path w="6582409" h="1077595">
                <a:moveTo>
                  <a:pt x="0" y="0"/>
                </a:moveTo>
                <a:lnTo>
                  <a:pt x="6582321" y="0"/>
                </a:lnTo>
                <a:lnTo>
                  <a:pt x="6582321" y="1077214"/>
                </a:lnTo>
                <a:lnTo>
                  <a:pt x="0" y="107721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10004" y="2575547"/>
            <a:ext cx="6334125" cy="431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400" i="1">
                <a:latin typeface="Calibri"/>
                <a:cs typeface="Calibri"/>
              </a:rPr>
              <a:t>Gain</a:t>
            </a:r>
            <a:r>
              <a:rPr dirty="0" sz="2400">
                <a:latin typeface="Calibri"/>
                <a:cs typeface="Calibri"/>
              </a:rPr>
              <a:t>(</a:t>
            </a:r>
            <a:r>
              <a:rPr dirty="0" sz="2400" i="1">
                <a:latin typeface="Calibri"/>
                <a:cs typeface="Calibri"/>
              </a:rPr>
              <a:t>S,A</a:t>
            </a:r>
            <a:r>
              <a:rPr dirty="0" sz="2400">
                <a:latin typeface="Calibri"/>
                <a:cs typeface="Calibri"/>
              </a:rPr>
              <a:t>) </a:t>
            </a:r>
            <a:r>
              <a:rPr dirty="0" sz="2400">
                <a:latin typeface="Symbol"/>
                <a:cs typeface="Symbol"/>
              </a:rPr>
              <a:t>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10" i="1">
                <a:latin typeface="Calibri"/>
                <a:cs typeface="Calibri"/>
              </a:rPr>
              <a:t>Entropy</a:t>
            </a:r>
            <a:r>
              <a:rPr dirty="0" sz="2400" spc="-10">
                <a:latin typeface="Calibri"/>
                <a:cs typeface="Calibri"/>
              </a:rPr>
              <a:t>(</a:t>
            </a:r>
            <a:r>
              <a:rPr dirty="0" sz="2400" spc="-10" i="1">
                <a:latin typeface="Calibri"/>
                <a:cs typeface="Calibri"/>
              </a:rPr>
              <a:t>S</a:t>
            </a:r>
            <a:r>
              <a:rPr dirty="0" sz="2400" spc="-10">
                <a:latin typeface="Calibri"/>
                <a:cs typeface="Calibri"/>
              </a:rPr>
              <a:t>) </a:t>
            </a:r>
            <a:r>
              <a:rPr dirty="0" sz="2400">
                <a:latin typeface="Calibri"/>
                <a:cs typeface="Calibri"/>
              </a:rPr>
              <a:t>– </a:t>
            </a:r>
            <a:r>
              <a:rPr dirty="0" sz="2400" spc="-10">
                <a:latin typeface="Symbol"/>
                <a:cs typeface="Symbol"/>
              </a:rPr>
              <a:t></a:t>
            </a:r>
            <a:r>
              <a:rPr dirty="0" baseline="-20833" sz="2400" spc="-15" i="1">
                <a:latin typeface="Calibri"/>
                <a:cs typeface="Calibri"/>
              </a:rPr>
              <a:t>v</a:t>
            </a:r>
            <a:r>
              <a:rPr dirty="0" baseline="-20833" sz="2400" spc="-15">
                <a:latin typeface="Symbol"/>
                <a:cs typeface="Symbol"/>
              </a:rPr>
              <a:t></a:t>
            </a:r>
            <a:r>
              <a:rPr dirty="0" baseline="-20833" sz="2400" spc="-15" i="1">
                <a:latin typeface="Calibri"/>
                <a:cs typeface="Calibri"/>
              </a:rPr>
              <a:t>Values</a:t>
            </a:r>
            <a:r>
              <a:rPr dirty="0" baseline="-20833" sz="2400" spc="-15">
                <a:latin typeface="Calibri"/>
                <a:cs typeface="Calibri"/>
              </a:rPr>
              <a:t>(</a:t>
            </a:r>
            <a:r>
              <a:rPr dirty="0" baseline="-20833" sz="2400" spc="-15" i="1">
                <a:latin typeface="Calibri"/>
                <a:cs typeface="Calibri"/>
              </a:rPr>
              <a:t>A</a:t>
            </a:r>
            <a:r>
              <a:rPr dirty="0" baseline="-20833" sz="2400" spc="-15">
                <a:latin typeface="Calibri"/>
                <a:cs typeface="Calibri"/>
              </a:rPr>
              <a:t>)  </a:t>
            </a:r>
            <a:r>
              <a:rPr dirty="0" baseline="21990" sz="3600" spc="-15">
                <a:latin typeface="Calibri"/>
                <a:cs typeface="Calibri"/>
              </a:rPr>
              <a:t>|</a:t>
            </a:r>
            <a:r>
              <a:rPr dirty="0" baseline="21990" sz="3600" spc="-15" i="1">
                <a:latin typeface="Calibri"/>
                <a:cs typeface="Calibri"/>
              </a:rPr>
              <a:t>S</a:t>
            </a:r>
            <a:r>
              <a:rPr dirty="0" baseline="12152" sz="2400" spc="-15" i="1">
                <a:latin typeface="Calibri"/>
                <a:cs typeface="Calibri"/>
              </a:rPr>
              <a:t>v</a:t>
            </a:r>
            <a:r>
              <a:rPr dirty="0" baseline="21990" sz="3600" spc="-15">
                <a:latin typeface="Calibri"/>
                <a:cs typeface="Calibri"/>
              </a:rPr>
              <a:t>|</a:t>
            </a:r>
            <a:r>
              <a:rPr dirty="0" baseline="21990" sz="3600" spc="247">
                <a:latin typeface="Calibri"/>
                <a:cs typeface="Calibri"/>
              </a:rPr>
              <a:t> </a:t>
            </a:r>
            <a:r>
              <a:rPr dirty="0" sz="2400" spc="-10" i="1">
                <a:latin typeface="Calibri"/>
                <a:cs typeface="Calibri"/>
              </a:rPr>
              <a:t>Entropy</a:t>
            </a:r>
            <a:r>
              <a:rPr dirty="0" sz="2400" spc="-10">
                <a:latin typeface="Calibri"/>
                <a:cs typeface="Calibri"/>
              </a:rPr>
              <a:t>(</a:t>
            </a:r>
            <a:r>
              <a:rPr dirty="0" sz="2400" spc="-10" i="1">
                <a:latin typeface="Calibri"/>
                <a:cs typeface="Calibri"/>
              </a:rPr>
              <a:t>S</a:t>
            </a:r>
            <a:r>
              <a:rPr dirty="0" baseline="-20833" sz="2400" spc="-15" i="1">
                <a:latin typeface="Calibri"/>
                <a:cs typeface="Calibri"/>
              </a:rPr>
              <a:t>v</a:t>
            </a:r>
            <a:r>
              <a:rPr dirty="0" sz="2400" spc="-1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21451" y="2820530"/>
            <a:ext cx="421005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400" spc="-5">
                <a:latin typeface="Calibri"/>
                <a:cs typeface="Calibri"/>
              </a:rPr>
              <a:t>|</a:t>
            </a:r>
            <a:r>
              <a:rPr dirty="0" sz="2400">
                <a:latin typeface="Calibri"/>
                <a:cs typeface="Calibri"/>
              </a:rPr>
              <a:t>S|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77458" y="2844368"/>
            <a:ext cx="509270" cy="1905"/>
          </a:xfrm>
          <a:custGeom>
            <a:avLst/>
            <a:gdLst/>
            <a:ahLst/>
            <a:cxnLst/>
            <a:rect l="l" t="t" r="r" b="b"/>
            <a:pathLst>
              <a:path w="509270" h="1905">
                <a:moveTo>
                  <a:pt x="0" y="1587"/>
                </a:moveTo>
                <a:lnTo>
                  <a:pt x="509054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36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4709160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Tree</a:t>
            </a:r>
            <a:r>
              <a:rPr dirty="0" sz="3600" spc="-85"/>
              <a:t> </a:t>
            </a:r>
            <a:r>
              <a:rPr dirty="0" sz="3600" spc="-5"/>
              <a:t>Construction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3990594" y="2772155"/>
            <a:ext cx="1165860" cy="452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66209" y="2728722"/>
            <a:ext cx="1214615" cy="463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36212" y="2798203"/>
            <a:ext cx="1071575" cy="3571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36212" y="2798203"/>
            <a:ext cx="1071880" cy="357505"/>
          </a:xfrm>
          <a:custGeom>
            <a:avLst/>
            <a:gdLst/>
            <a:ahLst/>
            <a:cxnLst/>
            <a:rect l="l" t="t" r="r" b="b"/>
            <a:pathLst>
              <a:path w="1071879" h="357505">
                <a:moveTo>
                  <a:pt x="0" y="0"/>
                </a:moveTo>
                <a:lnTo>
                  <a:pt x="1071575" y="0"/>
                </a:lnTo>
                <a:lnTo>
                  <a:pt x="1071575" y="357187"/>
                </a:lnTo>
                <a:lnTo>
                  <a:pt x="0" y="35718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145279" y="2808135"/>
            <a:ext cx="85344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Ou</a:t>
            </a:r>
            <a:r>
              <a:rPr dirty="0" sz="2000" spc="-5">
                <a:latin typeface="Calibri"/>
                <a:cs typeface="Calibri"/>
              </a:rPr>
              <a:t>t</a:t>
            </a:r>
            <a:r>
              <a:rPr dirty="0" sz="2000" spc="-10">
                <a:latin typeface="Calibri"/>
                <a:cs typeface="Calibri"/>
              </a:rPr>
              <a:t>l</a:t>
            </a:r>
            <a:r>
              <a:rPr dirty="0" sz="2000" spc="-5">
                <a:latin typeface="Calibri"/>
                <a:cs typeface="Calibri"/>
              </a:rPr>
              <a:t>ook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28924" y="3155391"/>
            <a:ext cx="1643380" cy="714375"/>
          </a:xfrm>
          <a:custGeom>
            <a:avLst/>
            <a:gdLst/>
            <a:ahLst/>
            <a:cxnLst/>
            <a:rect l="l" t="t" r="r" b="b"/>
            <a:pathLst>
              <a:path w="1643379" h="714375">
                <a:moveTo>
                  <a:pt x="1643075" y="0"/>
                </a:moveTo>
                <a:lnTo>
                  <a:pt x="0" y="71437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72000" y="3155391"/>
            <a:ext cx="1571625" cy="714375"/>
          </a:xfrm>
          <a:custGeom>
            <a:avLst/>
            <a:gdLst/>
            <a:ahLst/>
            <a:cxnLst/>
            <a:rect l="l" t="t" r="r" b="b"/>
            <a:pathLst>
              <a:path w="1571625" h="714375">
                <a:moveTo>
                  <a:pt x="0" y="0"/>
                </a:moveTo>
                <a:lnTo>
                  <a:pt x="1571637" y="71437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114827" y="3213366"/>
            <a:ext cx="65214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Sun</a:t>
            </a:r>
            <a:r>
              <a:rPr dirty="0" sz="2000" spc="-45">
                <a:latin typeface="Calibri"/>
                <a:cs typeface="Calibri"/>
              </a:rPr>
              <a:t>n</a:t>
            </a:r>
            <a:r>
              <a:rPr dirty="0" sz="2000" spc="-5">
                <a:latin typeface="Calibri"/>
                <a:cs typeface="Calibri"/>
              </a:rPr>
              <a:t>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02338" y="3256254"/>
            <a:ext cx="47625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Ra</a:t>
            </a:r>
            <a:r>
              <a:rPr dirty="0" sz="2000" spc="-10">
                <a:latin typeface="Calibri"/>
                <a:cs typeface="Calibri"/>
              </a:rPr>
              <a:t>in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71174" y="3155391"/>
            <a:ext cx="1270" cy="714375"/>
          </a:xfrm>
          <a:custGeom>
            <a:avLst/>
            <a:gdLst/>
            <a:ahLst/>
            <a:cxnLst/>
            <a:rect l="l" t="t" r="r" b="b"/>
            <a:pathLst>
              <a:path w="1270" h="714375">
                <a:moveTo>
                  <a:pt x="825" y="0"/>
                </a:moveTo>
                <a:lnTo>
                  <a:pt x="0" y="71437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114952" y="3327730"/>
            <a:ext cx="92392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20">
                <a:latin typeface="Calibri"/>
                <a:cs typeface="Calibri"/>
              </a:rPr>
              <a:t>Overcast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26166" y="2460104"/>
            <a:ext cx="89281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D:</a:t>
            </a:r>
            <a:r>
              <a:rPr dirty="0" sz="1800" spc="-7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[9+,5-]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79001" y="3829646"/>
            <a:ext cx="63817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[2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,3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33009" y="1402841"/>
            <a:ext cx="3588258" cy="12839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088635" y="1340358"/>
            <a:ext cx="3560825" cy="10728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079009" y="1428737"/>
            <a:ext cx="3493515" cy="11888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078996" y="1428737"/>
            <a:ext cx="3493770" cy="1189355"/>
          </a:xfrm>
          <a:custGeom>
            <a:avLst/>
            <a:gdLst/>
            <a:ahLst/>
            <a:cxnLst/>
            <a:rect l="l" t="t" r="r" b="b"/>
            <a:pathLst>
              <a:path w="3493770" h="1189355">
                <a:moveTo>
                  <a:pt x="64503" y="154787"/>
                </a:moveTo>
                <a:lnTo>
                  <a:pt x="72394" y="105863"/>
                </a:lnTo>
                <a:lnTo>
                  <a:pt x="94369" y="63373"/>
                </a:lnTo>
                <a:lnTo>
                  <a:pt x="127876" y="29865"/>
                </a:lnTo>
                <a:lnTo>
                  <a:pt x="170367" y="7891"/>
                </a:lnTo>
                <a:lnTo>
                  <a:pt x="219290" y="0"/>
                </a:lnTo>
                <a:lnTo>
                  <a:pt x="636003" y="0"/>
                </a:lnTo>
                <a:lnTo>
                  <a:pt x="1493266" y="0"/>
                </a:lnTo>
                <a:lnTo>
                  <a:pt x="3338741" y="0"/>
                </a:lnTo>
                <a:lnTo>
                  <a:pt x="3387664" y="7891"/>
                </a:lnTo>
                <a:lnTo>
                  <a:pt x="3430155" y="29865"/>
                </a:lnTo>
                <a:lnTo>
                  <a:pt x="3463662" y="63373"/>
                </a:lnTo>
                <a:lnTo>
                  <a:pt x="3485637" y="105863"/>
                </a:lnTo>
                <a:lnTo>
                  <a:pt x="3493528" y="154787"/>
                </a:lnTo>
                <a:lnTo>
                  <a:pt x="3493528" y="541743"/>
                </a:lnTo>
                <a:lnTo>
                  <a:pt x="3493528" y="773912"/>
                </a:lnTo>
                <a:lnTo>
                  <a:pt x="3485637" y="822836"/>
                </a:lnTo>
                <a:lnTo>
                  <a:pt x="3463662" y="865326"/>
                </a:lnTo>
                <a:lnTo>
                  <a:pt x="3430155" y="898834"/>
                </a:lnTo>
                <a:lnTo>
                  <a:pt x="3387664" y="920808"/>
                </a:lnTo>
                <a:lnTo>
                  <a:pt x="3338741" y="928700"/>
                </a:lnTo>
                <a:lnTo>
                  <a:pt x="1493266" y="928700"/>
                </a:lnTo>
                <a:lnTo>
                  <a:pt x="0" y="1188897"/>
                </a:lnTo>
                <a:lnTo>
                  <a:pt x="636003" y="928700"/>
                </a:lnTo>
                <a:lnTo>
                  <a:pt x="219290" y="928700"/>
                </a:lnTo>
                <a:lnTo>
                  <a:pt x="170367" y="920808"/>
                </a:lnTo>
                <a:lnTo>
                  <a:pt x="127876" y="898834"/>
                </a:lnTo>
                <a:lnTo>
                  <a:pt x="94369" y="865326"/>
                </a:lnTo>
                <a:lnTo>
                  <a:pt x="72394" y="822836"/>
                </a:lnTo>
                <a:lnTo>
                  <a:pt x="64503" y="773912"/>
                </a:lnTo>
                <a:lnTo>
                  <a:pt x="64503" y="541743"/>
                </a:lnTo>
                <a:lnTo>
                  <a:pt x="64503" y="15478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267578" y="1419631"/>
            <a:ext cx="3140710" cy="939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5">
                <a:latin typeface="Calibri"/>
                <a:cs typeface="Calibri"/>
              </a:rPr>
              <a:t>Entropy </a:t>
            </a:r>
            <a:r>
              <a:rPr dirty="0" sz="2000" spc="-5">
                <a:latin typeface="Calibri"/>
                <a:cs typeface="Calibri"/>
              </a:rPr>
              <a:t>=  –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(9/14)log</a:t>
            </a:r>
            <a:r>
              <a:rPr dirty="0" baseline="-21367" sz="1950" spc="-7">
                <a:latin typeface="Calibri"/>
                <a:cs typeface="Calibri"/>
              </a:rPr>
              <a:t>2</a:t>
            </a:r>
            <a:r>
              <a:rPr dirty="0" sz="2000" spc="-5">
                <a:latin typeface="Calibri"/>
                <a:cs typeface="Calibri"/>
              </a:rPr>
              <a:t>(9/14)</a:t>
            </a:r>
            <a:endParaRPr sz="2000">
              <a:latin typeface="Calibri"/>
              <a:cs typeface="Calibri"/>
            </a:endParaRPr>
          </a:p>
          <a:p>
            <a:pPr marL="126873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–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(5/14)log</a:t>
            </a:r>
            <a:r>
              <a:rPr dirty="0" baseline="-21367" sz="1950" spc="-7">
                <a:latin typeface="Calibri"/>
                <a:cs typeface="Calibri"/>
              </a:rPr>
              <a:t>2</a:t>
            </a:r>
            <a:r>
              <a:rPr dirty="0" sz="2000" spc="-5">
                <a:latin typeface="Calibri"/>
                <a:cs typeface="Calibri"/>
              </a:rPr>
              <a:t>(5/14)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=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0.940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57224" y="1142987"/>
            <a:ext cx="3174365" cy="369570"/>
          </a:xfrm>
          <a:custGeom>
            <a:avLst/>
            <a:gdLst/>
            <a:ahLst/>
            <a:cxnLst/>
            <a:rect l="l" t="t" r="r" b="b"/>
            <a:pathLst>
              <a:path w="3174365" h="369569">
                <a:moveTo>
                  <a:pt x="0" y="0"/>
                </a:moveTo>
                <a:lnTo>
                  <a:pt x="3173755" y="0"/>
                </a:lnTo>
                <a:lnTo>
                  <a:pt x="3173755" y="369328"/>
                </a:lnTo>
                <a:lnTo>
                  <a:pt x="0" y="3693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857224" y="1142987"/>
            <a:ext cx="3174365" cy="369570"/>
          </a:xfrm>
          <a:prstGeom prst="rect">
            <a:avLst/>
          </a:prstGeom>
          <a:solidFill>
            <a:srgbClr val="FFFFFF"/>
          </a:solidFill>
          <a:ln w="19050">
            <a:solidFill>
              <a:srgbClr val="F79546"/>
            </a:solidFill>
          </a:ln>
        </p:spPr>
        <p:txBody>
          <a:bodyPr wrap="square" lIns="0" tIns="24130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190"/>
              </a:spcBef>
            </a:pPr>
            <a:r>
              <a:rPr dirty="0" sz="1800" spc="-10" i="1">
                <a:latin typeface="Calibri"/>
                <a:cs typeface="Calibri"/>
              </a:rPr>
              <a:t>Entropy</a:t>
            </a:r>
            <a:r>
              <a:rPr dirty="0" sz="1800" spc="-10">
                <a:latin typeface="Calibri"/>
                <a:cs typeface="Calibri"/>
              </a:rPr>
              <a:t>(</a:t>
            </a:r>
            <a:r>
              <a:rPr dirty="0" sz="1800" spc="-10" i="1">
                <a:latin typeface="Calibri"/>
                <a:cs typeface="Calibri"/>
              </a:rPr>
              <a:t>S</a:t>
            </a:r>
            <a:r>
              <a:rPr dirty="0" sz="1800" spc="-10">
                <a:latin typeface="Calibri"/>
                <a:cs typeface="Calibri"/>
              </a:rPr>
              <a:t>) </a:t>
            </a:r>
            <a:r>
              <a:rPr dirty="0" sz="1800">
                <a:latin typeface="Symbol"/>
                <a:cs typeface="Symbol"/>
              </a:rPr>
              <a:t>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Calibri"/>
                <a:cs typeface="Calibri"/>
              </a:rPr>
              <a:t>–</a:t>
            </a:r>
            <a:r>
              <a:rPr dirty="0" sz="1800" spc="-5" i="1">
                <a:latin typeface="Calibri"/>
                <a:cs typeface="Calibri"/>
              </a:rPr>
              <a:t>p</a:t>
            </a:r>
            <a:r>
              <a:rPr dirty="0" baseline="-20833" sz="1800" spc="-7">
                <a:latin typeface="Calibri"/>
                <a:cs typeface="Calibri"/>
              </a:rPr>
              <a:t>+</a:t>
            </a:r>
            <a:r>
              <a:rPr dirty="0" sz="1800" spc="-5">
                <a:latin typeface="Calibri"/>
                <a:cs typeface="Calibri"/>
              </a:rPr>
              <a:t>log</a:t>
            </a:r>
            <a:r>
              <a:rPr dirty="0" baseline="-20833" sz="1800" spc="-7">
                <a:latin typeface="Calibri"/>
                <a:cs typeface="Calibri"/>
              </a:rPr>
              <a:t>2</a:t>
            </a:r>
            <a:r>
              <a:rPr dirty="0" sz="1800" spc="-5" i="1">
                <a:latin typeface="Calibri"/>
                <a:cs typeface="Calibri"/>
              </a:rPr>
              <a:t>p</a:t>
            </a:r>
            <a:r>
              <a:rPr dirty="0" baseline="-20833" sz="1800" spc="-7">
                <a:latin typeface="Calibri"/>
                <a:cs typeface="Calibri"/>
              </a:rPr>
              <a:t>+</a:t>
            </a:r>
            <a:r>
              <a:rPr dirty="0" baseline="-20833" sz="1800" spc="-89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–</a:t>
            </a:r>
            <a:r>
              <a:rPr dirty="0" sz="1800" spc="-5" i="1">
                <a:latin typeface="Calibri"/>
                <a:cs typeface="Calibri"/>
              </a:rPr>
              <a:t>p</a:t>
            </a:r>
            <a:r>
              <a:rPr dirty="0" baseline="-20833" sz="1800" spc="-7">
                <a:latin typeface="Calibri"/>
                <a:cs typeface="Calibri"/>
              </a:rPr>
              <a:t>–</a:t>
            </a:r>
            <a:r>
              <a:rPr dirty="0" sz="1800" spc="-5">
                <a:latin typeface="Calibri"/>
                <a:cs typeface="Calibri"/>
              </a:rPr>
              <a:t>log</a:t>
            </a:r>
            <a:r>
              <a:rPr dirty="0" baseline="-20833" sz="1800" spc="-7">
                <a:latin typeface="Calibri"/>
                <a:cs typeface="Calibri"/>
              </a:rPr>
              <a:t>2</a:t>
            </a:r>
            <a:r>
              <a:rPr dirty="0" sz="1800" spc="-5" i="1">
                <a:latin typeface="Calibri"/>
                <a:cs typeface="Calibri"/>
              </a:rPr>
              <a:t>p</a:t>
            </a:r>
            <a:r>
              <a:rPr dirty="0" baseline="-20833" sz="1800" spc="-7">
                <a:latin typeface="Calibri"/>
                <a:cs typeface="Calibri"/>
              </a:rPr>
              <a:t>–</a:t>
            </a:r>
            <a:endParaRPr baseline="-20833"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8402" y="4114800"/>
            <a:ext cx="3238500" cy="12405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59257" y="4268723"/>
            <a:ext cx="3304031" cy="10728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14282" y="4140466"/>
            <a:ext cx="3143267" cy="11459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14282" y="4140466"/>
            <a:ext cx="3143885" cy="1146175"/>
          </a:xfrm>
          <a:custGeom>
            <a:avLst/>
            <a:gdLst/>
            <a:ahLst/>
            <a:cxnLst/>
            <a:rect l="l" t="t" r="r" b="b"/>
            <a:pathLst>
              <a:path w="3143885" h="1146175">
                <a:moveTo>
                  <a:pt x="0" y="372008"/>
                </a:moveTo>
                <a:lnTo>
                  <a:pt x="7891" y="323084"/>
                </a:lnTo>
                <a:lnTo>
                  <a:pt x="29865" y="280594"/>
                </a:lnTo>
                <a:lnTo>
                  <a:pt x="63373" y="247086"/>
                </a:lnTo>
                <a:lnTo>
                  <a:pt x="105863" y="225112"/>
                </a:lnTo>
                <a:lnTo>
                  <a:pt x="154787" y="217220"/>
                </a:lnTo>
                <a:lnTo>
                  <a:pt x="1833575" y="217220"/>
                </a:lnTo>
                <a:lnTo>
                  <a:pt x="2617216" y="0"/>
                </a:lnTo>
                <a:lnTo>
                  <a:pt x="2619387" y="217220"/>
                </a:lnTo>
                <a:lnTo>
                  <a:pt x="2988487" y="217220"/>
                </a:lnTo>
                <a:lnTo>
                  <a:pt x="3037411" y="225112"/>
                </a:lnTo>
                <a:lnTo>
                  <a:pt x="3079901" y="247086"/>
                </a:lnTo>
                <a:lnTo>
                  <a:pt x="3113409" y="280594"/>
                </a:lnTo>
                <a:lnTo>
                  <a:pt x="3135383" y="323084"/>
                </a:lnTo>
                <a:lnTo>
                  <a:pt x="3143275" y="372008"/>
                </a:lnTo>
                <a:lnTo>
                  <a:pt x="3143275" y="604177"/>
                </a:lnTo>
                <a:lnTo>
                  <a:pt x="3143275" y="991133"/>
                </a:lnTo>
                <a:lnTo>
                  <a:pt x="3135383" y="1040057"/>
                </a:lnTo>
                <a:lnTo>
                  <a:pt x="3113409" y="1082547"/>
                </a:lnTo>
                <a:lnTo>
                  <a:pt x="3079901" y="1116055"/>
                </a:lnTo>
                <a:lnTo>
                  <a:pt x="3037411" y="1138029"/>
                </a:lnTo>
                <a:lnTo>
                  <a:pt x="2988487" y="1145921"/>
                </a:lnTo>
                <a:lnTo>
                  <a:pt x="2619387" y="1145921"/>
                </a:lnTo>
                <a:lnTo>
                  <a:pt x="1833575" y="1145921"/>
                </a:lnTo>
                <a:lnTo>
                  <a:pt x="154787" y="1145921"/>
                </a:lnTo>
                <a:lnTo>
                  <a:pt x="105863" y="1138029"/>
                </a:lnTo>
                <a:lnTo>
                  <a:pt x="63373" y="1116055"/>
                </a:lnTo>
                <a:lnTo>
                  <a:pt x="29865" y="1082547"/>
                </a:lnTo>
                <a:lnTo>
                  <a:pt x="7891" y="1040057"/>
                </a:lnTo>
                <a:lnTo>
                  <a:pt x="0" y="991133"/>
                </a:lnTo>
                <a:lnTo>
                  <a:pt x="0" y="604177"/>
                </a:lnTo>
                <a:lnTo>
                  <a:pt x="0" y="372008"/>
                </a:lnTo>
                <a:close/>
              </a:path>
            </a:pathLst>
          </a:custGeom>
          <a:ln w="12699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38357" y="4348581"/>
            <a:ext cx="2883535" cy="939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5">
                <a:latin typeface="Calibri"/>
                <a:cs typeface="Calibri"/>
              </a:rPr>
              <a:t>Entropy </a:t>
            </a:r>
            <a:r>
              <a:rPr dirty="0" sz="2000" spc="-5">
                <a:latin typeface="Calibri"/>
                <a:cs typeface="Calibri"/>
              </a:rPr>
              <a:t>=  –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(2/5)log</a:t>
            </a:r>
            <a:r>
              <a:rPr dirty="0" baseline="-21367" sz="1950" spc="-7">
                <a:latin typeface="Calibri"/>
                <a:cs typeface="Calibri"/>
              </a:rPr>
              <a:t>2</a:t>
            </a:r>
            <a:r>
              <a:rPr dirty="0" sz="2000" spc="-5">
                <a:latin typeface="Calibri"/>
                <a:cs typeface="Calibri"/>
              </a:rPr>
              <a:t>(2/5)</a:t>
            </a:r>
            <a:endParaRPr sz="2000">
              <a:latin typeface="Calibri"/>
              <a:cs typeface="Calibri"/>
            </a:endParaRPr>
          </a:p>
          <a:p>
            <a:pPr marL="126873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–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(3/5)log</a:t>
            </a:r>
            <a:r>
              <a:rPr dirty="0" baseline="-21367" sz="1950" spc="-7">
                <a:latin typeface="Calibri"/>
                <a:cs typeface="Calibri"/>
              </a:rPr>
              <a:t>2</a:t>
            </a:r>
            <a:r>
              <a:rPr dirty="0" sz="2000" spc="-5">
                <a:latin typeface="Calibri"/>
                <a:cs typeface="Calibri"/>
              </a:rPr>
              <a:t>(3/5)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=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0.971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68902" y="4091178"/>
            <a:ext cx="3238500" cy="13357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159758" y="4340352"/>
            <a:ext cx="3304032" cy="10728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214812" y="4117022"/>
            <a:ext cx="3143275" cy="12408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214812" y="4117009"/>
            <a:ext cx="3143885" cy="1241425"/>
          </a:xfrm>
          <a:custGeom>
            <a:avLst/>
            <a:gdLst/>
            <a:ahLst/>
            <a:cxnLst/>
            <a:rect l="l" t="t" r="r" b="b"/>
            <a:pathLst>
              <a:path w="3143884" h="1241425">
                <a:moveTo>
                  <a:pt x="0" y="466902"/>
                </a:moveTo>
                <a:lnTo>
                  <a:pt x="7891" y="417979"/>
                </a:lnTo>
                <a:lnTo>
                  <a:pt x="29865" y="375488"/>
                </a:lnTo>
                <a:lnTo>
                  <a:pt x="63373" y="341981"/>
                </a:lnTo>
                <a:lnTo>
                  <a:pt x="105863" y="320006"/>
                </a:lnTo>
                <a:lnTo>
                  <a:pt x="154787" y="312115"/>
                </a:lnTo>
                <a:lnTo>
                  <a:pt x="523875" y="312115"/>
                </a:lnTo>
                <a:lnTo>
                  <a:pt x="452005" y="0"/>
                </a:lnTo>
                <a:lnTo>
                  <a:pt x="1309700" y="312115"/>
                </a:lnTo>
                <a:lnTo>
                  <a:pt x="2988487" y="312115"/>
                </a:lnTo>
                <a:lnTo>
                  <a:pt x="3037411" y="320006"/>
                </a:lnTo>
                <a:lnTo>
                  <a:pt x="3079901" y="341981"/>
                </a:lnTo>
                <a:lnTo>
                  <a:pt x="3113409" y="375488"/>
                </a:lnTo>
                <a:lnTo>
                  <a:pt x="3135383" y="417979"/>
                </a:lnTo>
                <a:lnTo>
                  <a:pt x="3143275" y="466902"/>
                </a:lnTo>
                <a:lnTo>
                  <a:pt x="3143275" y="699071"/>
                </a:lnTo>
                <a:lnTo>
                  <a:pt x="3143275" y="1086027"/>
                </a:lnTo>
                <a:lnTo>
                  <a:pt x="3135383" y="1134951"/>
                </a:lnTo>
                <a:lnTo>
                  <a:pt x="3113409" y="1177441"/>
                </a:lnTo>
                <a:lnTo>
                  <a:pt x="3079901" y="1210949"/>
                </a:lnTo>
                <a:lnTo>
                  <a:pt x="3037411" y="1232923"/>
                </a:lnTo>
                <a:lnTo>
                  <a:pt x="2988487" y="1240815"/>
                </a:lnTo>
                <a:lnTo>
                  <a:pt x="1309700" y="1240815"/>
                </a:lnTo>
                <a:lnTo>
                  <a:pt x="523875" y="1240815"/>
                </a:lnTo>
                <a:lnTo>
                  <a:pt x="154787" y="1240815"/>
                </a:lnTo>
                <a:lnTo>
                  <a:pt x="105863" y="1232923"/>
                </a:lnTo>
                <a:lnTo>
                  <a:pt x="63373" y="1210949"/>
                </a:lnTo>
                <a:lnTo>
                  <a:pt x="29865" y="1177441"/>
                </a:lnTo>
                <a:lnTo>
                  <a:pt x="7891" y="1134951"/>
                </a:lnTo>
                <a:lnTo>
                  <a:pt x="0" y="1086027"/>
                </a:lnTo>
                <a:lnTo>
                  <a:pt x="0" y="699071"/>
                </a:lnTo>
                <a:lnTo>
                  <a:pt x="0" y="466902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4275899" y="3841762"/>
            <a:ext cx="2946400" cy="1518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601470" algn="l"/>
              </a:tabLst>
            </a:pPr>
            <a:r>
              <a:rPr dirty="0" baseline="3086" sz="2700" spc="-7">
                <a:solidFill>
                  <a:srgbClr val="00AF50"/>
                </a:solidFill>
                <a:latin typeface="Calibri"/>
                <a:cs typeface="Calibri"/>
              </a:rPr>
              <a:t>[4+,0-]	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[3+,2-]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Times New Roman"/>
              <a:cs typeface="Times New Roman"/>
            </a:endParaRPr>
          </a:p>
          <a:p>
            <a:pPr marL="75565">
              <a:lnSpc>
                <a:spcPct val="100000"/>
              </a:lnSpc>
            </a:pPr>
            <a:r>
              <a:rPr dirty="0" sz="2000" spc="-15">
                <a:latin typeface="Calibri"/>
                <a:cs typeface="Calibri"/>
              </a:rPr>
              <a:t>Entropy </a:t>
            </a:r>
            <a:r>
              <a:rPr dirty="0" sz="2000" spc="-5">
                <a:latin typeface="Calibri"/>
                <a:cs typeface="Calibri"/>
              </a:rPr>
              <a:t>=  –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(4/4)log</a:t>
            </a:r>
            <a:r>
              <a:rPr dirty="0" baseline="-21367" sz="1950" spc="-7">
                <a:latin typeface="Calibri"/>
                <a:cs typeface="Calibri"/>
              </a:rPr>
              <a:t>2</a:t>
            </a:r>
            <a:r>
              <a:rPr dirty="0" sz="2000" spc="-5">
                <a:latin typeface="Calibri"/>
                <a:cs typeface="Calibri"/>
              </a:rPr>
              <a:t>(4/4)</a:t>
            </a:r>
            <a:endParaRPr sz="2000">
              <a:latin typeface="Calibri"/>
              <a:cs typeface="Calibri"/>
            </a:endParaRPr>
          </a:p>
          <a:p>
            <a:pPr marL="1331595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–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(0/4)log</a:t>
            </a:r>
            <a:r>
              <a:rPr dirty="0" baseline="-21367" sz="1950" spc="-7">
                <a:latin typeface="Calibri"/>
                <a:cs typeface="Calibri"/>
              </a:rPr>
              <a:t>2</a:t>
            </a:r>
            <a:r>
              <a:rPr dirty="0" sz="2000" spc="-5">
                <a:latin typeface="Calibri"/>
                <a:cs typeface="Calibri"/>
              </a:rPr>
              <a:t>(0/4)</a:t>
            </a:r>
            <a:endParaRPr sz="2000">
              <a:latin typeface="Calibri"/>
              <a:cs typeface="Calibri"/>
            </a:endParaRPr>
          </a:p>
          <a:p>
            <a:pPr algn="ctr" marR="761365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=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883402" y="2617470"/>
            <a:ext cx="3238500" cy="130987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874258" y="2554223"/>
            <a:ext cx="3269526" cy="10728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929325" y="2643187"/>
            <a:ext cx="3143275" cy="12147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929325" y="2643174"/>
            <a:ext cx="3143885" cy="1214755"/>
          </a:xfrm>
          <a:custGeom>
            <a:avLst/>
            <a:gdLst/>
            <a:ahLst/>
            <a:cxnLst/>
            <a:rect l="l" t="t" r="r" b="b"/>
            <a:pathLst>
              <a:path w="3143884" h="1214754">
                <a:moveTo>
                  <a:pt x="0" y="154787"/>
                </a:moveTo>
                <a:lnTo>
                  <a:pt x="7891" y="105863"/>
                </a:lnTo>
                <a:lnTo>
                  <a:pt x="29865" y="63373"/>
                </a:lnTo>
                <a:lnTo>
                  <a:pt x="63373" y="29865"/>
                </a:lnTo>
                <a:lnTo>
                  <a:pt x="105863" y="7891"/>
                </a:lnTo>
                <a:lnTo>
                  <a:pt x="154787" y="0"/>
                </a:lnTo>
                <a:lnTo>
                  <a:pt x="523875" y="0"/>
                </a:lnTo>
                <a:lnTo>
                  <a:pt x="1309700" y="0"/>
                </a:lnTo>
                <a:lnTo>
                  <a:pt x="2988487" y="0"/>
                </a:lnTo>
                <a:lnTo>
                  <a:pt x="3037411" y="7891"/>
                </a:lnTo>
                <a:lnTo>
                  <a:pt x="3079901" y="29865"/>
                </a:lnTo>
                <a:lnTo>
                  <a:pt x="3113409" y="63373"/>
                </a:lnTo>
                <a:lnTo>
                  <a:pt x="3135383" y="105863"/>
                </a:lnTo>
                <a:lnTo>
                  <a:pt x="3143275" y="154787"/>
                </a:lnTo>
                <a:lnTo>
                  <a:pt x="3143275" y="541743"/>
                </a:lnTo>
                <a:lnTo>
                  <a:pt x="3143275" y="773912"/>
                </a:lnTo>
                <a:lnTo>
                  <a:pt x="3135383" y="822836"/>
                </a:lnTo>
                <a:lnTo>
                  <a:pt x="3113409" y="865326"/>
                </a:lnTo>
                <a:lnTo>
                  <a:pt x="3079901" y="898834"/>
                </a:lnTo>
                <a:lnTo>
                  <a:pt x="3037411" y="920808"/>
                </a:lnTo>
                <a:lnTo>
                  <a:pt x="2988487" y="928700"/>
                </a:lnTo>
                <a:lnTo>
                  <a:pt x="1309700" y="928700"/>
                </a:lnTo>
                <a:lnTo>
                  <a:pt x="357073" y="1214767"/>
                </a:lnTo>
                <a:lnTo>
                  <a:pt x="523875" y="928700"/>
                </a:lnTo>
                <a:lnTo>
                  <a:pt x="154787" y="928700"/>
                </a:lnTo>
                <a:lnTo>
                  <a:pt x="105863" y="920808"/>
                </a:lnTo>
                <a:lnTo>
                  <a:pt x="63373" y="898834"/>
                </a:lnTo>
                <a:lnTo>
                  <a:pt x="29865" y="865326"/>
                </a:lnTo>
                <a:lnTo>
                  <a:pt x="7891" y="822836"/>
                </a:lnTo>
                <a:lnTo>
                  <a:pt x="0" y="773912"/>
                </a:lnTo>
                <a:lnTo>
                  <a:pt x="0" y="541743"/>
                </a:lnTo>
                <a:lnTo>
                  <a:pt x="0" y="15478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6053391" y="2634069"/>
            <a:ext cx="2729865" cy="371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5">
                <a:latin typeface="Calibri"/>
                <a:cs typeface="Calibri"/>
              </a:rPr>
              <a:t>Entropy </a:t>
            </a:r>
            <a:r>
              <a:rPr dirty="0" sz="2000" spc="-5">
                <a:latin typeface="Calibri"/>
                <a:cs typeface="Calibri"/>
              </a:rPr>
              <a:t>=  –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(3/5)log</a:t>
            </a:r>
            <a:r>
              <a:rPr dirty="0" baseline="-21367" sz="1950" spc="-7">
                <a:latin typeface="Calibri"/>
                <a:cs typeface="Calibri"/>
              </a:rPr>
              <a:t>2</a:t>
            </a:r>
            <a:r>
              <a:rPr dirty="0" sz="2000" spc="-5">
                <a:latin typeface="Calibri"/>
                <a:cs typeface="Calibri"/>
              </a:rPr>
              <a:t>(3/5)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315769" y="3090252"/>
            <a:ext cx="11176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15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309853" y="2938818"/>
            <a:ext cx="16275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– (2/5)log</a:t>
            </a:r>
            <a:r>
              <a:rPr dirty="0" sz="2000" spc="17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(2/5)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909854" y="3243618"/>
            <a:ext cx="7893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=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0.971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42849" y="1643049"/>
            <a:ext cx="4858385" cy="677545"/>
          </a:xfrm>
          <a:custGeom>
            <a:avLst/>
            <a:gdLst/>
            <a:ahLst/>
            <a:cxnLst/>
            <a:rect l="l" t="t" r="r" b="b"/>
            <a:pathLst>
              <a:path w="4858385" h="677544">
                <a:moveTo>
                  <a:pt x="0" y="0"/>
                </a:moveTo>
                <a:lnTo>
                  <a:pt x="4857788" y="0"/>
                </a:lnTo>
                <a:lnTo>
                  <a:pt x="4857788" y="677113"/>
                </a:lnTo>
                <a:lnTo>
                  <a:pt x="0" y="6771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42849" y="1643049"/>
            <a:ext cx="4858385" cy="677545"/>
          </a:xfrm>
          <a:custGeom>
            <a:avLst/>
            <a:gdLst/>
            <a:ahLst/>
            <a:cxnLst/>
            <a:rect l="l" t="t" r="r" b="b"/>
            <a:pathLst>
              <a:path w="4858385" h="677544">
                <a:moveTo>
                  <a:pt x="0" y="0"/>
                </a:moveTo>
                <a:lnTo>
                  <a:pt x="4857788" y="0"/>
                </a:lnTo>
                <a:lnTo>
                  <a:pt x="4857788" y="677113"/>
                </a:lnTo>
                <a:lnTo>
                  <a:pt x="0" y="67711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243348" y="1768779"/>
            <a:ext cx="4655820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800" spc="-5" i="1">
                <a:latin typeface="Calibri"/>
                <a:cs typeface="Calibri"/>
              </a:rPr>
              <a:t>Gain</a:t>
            </a:r>
            <a:r>
              <a:rPr dirty="0" sz="1800" spc="-5">
                <a:latin typeface="Calibri"/>
                <a:cs typeface="Calibri"/>
              </a:rPr>
              <a:t>(</a:t>
            </a:r>
            <a:r>
              <a:rPr dirty="0" sz="1800" spc="-5" i="1">
                <a:latin typeface="Calibri"/>
                <a:cs typeface="Calibri"/>
              </a:rPr>
              <a:t>S,A</a:t>
            </a:r>
            <a:r>
              <a:rPr dirty="0" sz="1800" spc="-5">
                <a:latin typeface="Calibri"/>
                <a:cs typeface="Calibri"/>
              </a:rPr>
              <a:t>) </a:t>
            </a:r>
            <a:r>
              <a:rPr dirty="0" sz="1800">
                <a:latin typeface="Symbol"/>
                <a:cs typeface="Symbol"/>
              </a:rPr>
              <a:t>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10" i="1">
                <a:latin typeface="Calibri"/>
                <a:cs typeface="Calibri"/>
              </a:rPr>
              <a:t>Entropy</a:t>
            </a:r>
            <a:r>
              <a:rPr dirty="0" sz="1800" spc="-10">
                <a:latin typeface="Calibri"/>
                <a:cs typeface="Calibri"/>
              </a:rPr>
              <a:t>(</a:t>
            </a:r>
            <a:r>
              <a:rPr dirty="0" sz="1800" spc="-10" i="1">
                <a:latin typeface="Calibri"/>
                <a:cs typeface="Calibri"/>
              </a:rPr>
              <a:t>S</a:t>
            </a:r>
            <a:r>
              <a:rPr dirty="0" sz="1800" spc="-10">
                <a:latin typeface="Calibri"/>
                <a:cs typeface="Calibri"/>
              </a:rPr>
              <a:t>) </a:t>
            </a:r>
            <a:r>
              <a:rPr dirty="0" sz="1800">
                <a:latin typeface="Calibri"/>
                <a:cs typeface="Calibri"/>
              </a:rPr>
              <a:t>– </a:t>
            </a:r>
            <a:r>
              <a:rPr dirty="0" sz="1800" spc="-10">
                <a:latin typeface="Symbol"/>
                <a:cs typeface="Symbol"/>
              </a:rPr>
              <a:t></a:t>
            </a:r>
            <a:r>
              <a:rPr dirty="0" baseline="-20833" sz="1800" spc="-15" i="1">
                <a:latin typeface="Calibri"/>
                <a:cs typeface="Calibri"/>
              </a:rPr>
              <a:t>v</a:t>
            </a:r>
            <a:r>
              <a:rPr dirty="0" baseline="-20833" sz="1800" spc="-15">
                <a:latin typeface="Symbol"/>
                <a:cs typeface="Symbol"/>
              </a:rPr>
              <a:t></a:t>
            </a:r>
            <a:r>
              <a:rPr dirty="0" baseline="-20833" sz="1800" spc="-15" i="1">
                <a:latin typeface="Calibri"/>
                <a:cs typeface="Calibri"/>
              </a:rPr>
              <a:t>Values</a:t>
            </a:r>
            <a:r>
              <a:rPr dirty="0" baseline="-20833" sz="1800" spc="-15">
                <a:latin typeface="Calibri"/>
                <a:cs typeface="Calibri"/>
              </a:rPr>
              <a:t>(</a:t>
            </a:r>
            <a:r>
              <a:rPr dirty="0" baseline="-20833" sz="1800" spc="-15" i="1">
                <a:latin typeface="Calibri"/>
                <a:cs typeface="Calibri"/>
              </a:rPr>
              <a:t>A</a:t>
            </a:r>
            <a:r>
              <a:rPr dirty="0" baseline="-20833" sz="1800" spc="-15">
                <a:latin typeface="Calibri"/>
                <a:cs typeface="Calibri"/>
              </a:rPr>
              <a:t>) </a:t>
            </a:r>
            <a:r>
              <a:rPr dirty="0" baseline="23148" sz="2700" spc="-15">
                <a:latin typeface="Calibri"/>
                <a:cs typeface="Calibri"/>
              </a:rPr>
              <a:t>|</a:t>
            </a:r>
            <a:r>
              <a:rPr dirty="0" baseline="23148" sz="2700" spc="-15" i="1">
                <a:latin typeface="Calibri"/>
                <a:cs typeface="Calibri"/>
              </a:rPr>
              <a:t>S</a:t>
            </a:r>
            <a:r>
              <a:rPr dirty="0" baseline="13888" sz="1800" spc="-15" i="1">
                <a:latin typeface="Calibri"/>
                <a:cs typeface="Calibri"/>
              </a:rPr>
              <a:t>v</a:t>
            </a:r>
            <a:r>
              <a:rPr dirty="0" baseline="23148" sz="2700" spc="-15">
                <a:latin typeface="Calibri"/>
                <a:cs typeface="Calibri"/>
              </a:rPr>
              <a:t>|</a:t>
            </a:r>
            <a:r>
              <a:rPr dirty="0" baseline="23148" sz="2700" spc="-187">
                <a:latin typeface="Calibri"/>
                <a:cs typeface="Calibri"/>
              </a:rPr>
              <a:t> </a:t>
            </a:r>
            <a:r>
              <a:rPr dirty="0" sz="1800" spc="-10" i="1">
                <a:latin typeface="Calibri"/>
                <a:cs typeface="Calibri"/>
              </a:rPr>
              <a:t>Entropy</a:t>
            </a:r>
            <a:r>
              <a:rPr dirty="0" sz="1800" spc="-10">
                <a:latin typeface="Calibri"/>
                <a:cs typeface="Calibri"/>
              </a:rPr>
              <a:t>(</a:t>
            </a:r>
            <a:r>
              <a:rPr dirty="0" sz="1800" spc="-10" i="1">
                <a:latin typeface="Calibri"/>
                <a:cs typeface="Calibri"/>
              </a:rPr>
              <a:t>S</a:t>
            </a:r>
            <a:r>
              <a:rPr dirty="0" baseline="-20833" sz="1800" spc="-15" i="1">
                <a:latin typeface="Calibri"/>
                <a:cs typeface="Calibri"/>
              </a:rPr>
              <a:t>v</a:t>
            </a:r>
            <a:r>
              <a:rPr dirty="0" sz="1800" spc="-1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500297" y="1948611"/>
            <a:ext cx="315595" cy="285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|</a:t>
            </a:r>
            <a:r>
              <a:rPr dirty="0" sz="1800">
                <a:latin typeface="Calibri"/>
                <a:cs typeface="Calibri"/>
              </a:rPr>
              <a:t>S|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467214" y="1966214"/>
            <a:ext cx="382270" cy="1905"/>
          </a:xfrm>
          <a:custGeom>
            <a:avLst/>
            <a:gdLst/>
            <a:ahLst/>
            <a:cxnLst/>
            <a:rect l="l" t="t" r="r" b="b"/>
            <a:pathLst>
              <a:path w="382270" h="1905">
                <a:moveTo>
                  <a:pt x="0" y="1587"/>
                </a:moveTo>
                <a:lnTo>
                  <a:pt x="381774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97280" y="5545835"/>
            <a:ext cx="7238238" cy="80999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077467" y="5529071"/>
            <a:ext cx="7238225" cy="7680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142975" y="5572137"/>
            <a:ext cx="7143799" cy="71438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142975" y="5572143"/>
            <a:ext cx="7144384" cy="714375"/>
          </a:xfrm>
          <a:custGeom>
            <a:avLst/>
            <a:gdLst/>
            <a:ahLst/>
            <a:cxnLst/>
            <a:rect l="l" t="t" r="r" b="b"/>
            <a:pathLst>
              <a:path w="7144384" h="714375">
                <a:moveTo>
                  <a:pt x="0" y="119062"/>
                </a:moveTo>
                <a:lnTo>
                  <a:pt x="9355" y="72716"/>
                </a:lnTo>
                <a:lnTo>
                  <a:pt x="34871" y="34871"/>
                </a:lnTo>
                <a:lnTo>
                  <a:pt x="72716" y="9355"/>
                </a:lnTo>
                <a:lnTo>
                  <a:pt x="119062" y="0"/>
                </a:lnTo>
                <a:lnTo>
                  <a:pt x="7024738" y="0"/>
                </a:lnTo>
                <a:lnTo>
                  <a:pt x="7071079" y="9355"/>
                </a:lnTo>
                <a:lnTo>
                  <a:pt x="7108925" y="34871"/>
                </a:lnTo>
                <a:lnTo>
                  <a:pt x="7134443" y="72716"/>
                </a:lnTo>
                <a:lnTo>
                  <a:pt x="7143800" y="119062"/>
                </a:lnTo>
                <a:lnTo>
                  <a:pt x="7143800" y="595312"/>
                </a:lnTo>
                <a:lnTo>
                  <a:pt x="7134443" y="641658"/>
                </a:lnTo>
                <a:lnTo>
                  <a:pt x="7108925" y="679503"/>
                </a:lnTo>
                <a:lnTo>
                  <a:pt x="7071079" y="705019"/>
                </a:lnTo>
                <a:lnTo>
                  <a:pt x="7024738" y="714375"/>
                </a:lnTo>
                <a:lnTo>
                  <a:pt x="119062" y="714375"/>
                </a:lnTo>
                <a:lnTo>
                  <a:pt x="72716" y="705019"/>
                </a:lnTo>
                <a:lnTo>
                  <a:pt x="34871" y="679503"/>
                </a:lnTo>
                <a:lnTo>
                  <a:pt x="9355" y="641658"/>
                </a:lnTo>
                <a:lnTo>
                  <a:pt x="0" y="595312"/>
                </a:lnTo>
                <a:lnTo>
                  <a:pt x="0" y="119062"/>
                </a:lnTo>
                <a:close/>
              </a:path>
            </a:pathLst>
          </a:custGeom>
          <a:ln w="12700">
            <a:solidFill>
              <a:srgbClr val="BD4A4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1256588" y="5608274"/>
            <a:ext cx="6875780" cy="635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Gain(S,Outlook) = 0.940 – (5/14)(0.971) – (4/14)(0) –</a:t>
            </a:r>
            <a:r>
              <a:rPr dirty="0" sz="2000" spc="15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(5/14)(0.971)</a:t>
            </a:r>
            <a:endParaRPr sz="2000">
              <a:latin typeface="Calibri"/>
              <a:cs typeface="Calibri"/>
            </a:endParaRPr>
          </a:p>
          <a:p>
            <a:pPr marL="1726564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=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0.246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572125" y="4786325"/>
            <a:ext cx="1643380" cy="214629"/>
          </a:xfrm>
          <a:custGeom>
            <a:avLst/>
            <a:gdLst/>
            <a:ahLst/>
            <a:cxnLst/>
            <a:rect l="l" t="t" r="r" b="b"/>
            <a:pathLst>
              <a:path w="1643379" h="214629">
                <a:moveTo>
                  <a:pt x="0" y="214312"/>
                </a:moveTo>
                <a:lnTo>
                  <a:pt x="1643075" y="0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7436815" y="4761918"/>
            <a:ext cx="1106805" cy="379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64800"/>
              </a:lnSpc>
            </a:pP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r>
              <a:rPr dirty="0" sz="1800" spc="-6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FF0000"/>
                </a:solidFill>
                <a:latin typeface="Calibri"/>
                <a:cs typeface="Calibri"/>
              </a:rPr>
              <a:t>negative  </a:t>
            </a:r>
            <a:r>
              <a:rPr dirty="0" sz="1800" spc="-10">
                <a:solidFill>
                  <a:srgbClr val="FF0000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36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Tree</a:t>
            </a:r>
            <a:r>
              <a:rPr dirty="0" sz="3600" spc="-85"/>
              <a:t> </a:t>
            </a:r>
            <a:r>
              <a:rPr dirty="0" sz="3600" spc="-5"/>
              <a:t>Construction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990344" y="1664207"/>
            <a:ext cx="1165859" cy="4518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65960" y="1620774"/>
            <a:ext cx="1214615" cy="463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35949" y="1690204"/>
            <a:ext cx="1071575" cy="3571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35949" y="1690204"/>
            <a:ext cx="1071880" cy="357505"/>
          </a:xfrm>
          <a:custGeom>
            <a:avLst/>
            <a:gdLst/>
            <a:ahLst/>
            <a:cxnLst/>
            <a:rect l="l" t="t" r="r" b="b"/>
            <a:pathLst>
              <a:path w="1071880" h="357505">
                <a:moveTo>
                  <a:pt x="0" y="0"/>
                </a:moveTo>
                <a:lnTo>
                  <a:pt x="1071575" y="0"/>
                </a:lnTo>
                <a:lnTo>
                  <a:pt x="1071575" y="357187"/>
                </a:lnTo>
                <a:lnTo>
                  <a:pt x="0" y="35718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145017" y="1700136"/>
            <a:ext cx="85344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Ou</a:t>
            </a:r>
            <a:r>
              <a:rPr dirty="0" sz="2000" spc="-5">
                <a:latin typeface="Calibri"/>
                <a:cs typeface="Calibri"/>
              </a:rPr>
              <a:t>t</a:t>
            </a:r>
            <a:r>
              <a:rPr dirty="0" sz="2000" spc="-10">
                <a:latin typeface="Calibri"/>
                <a:cs typeface="Calibri"/>
              </a:rPr>
              <a:t>l</a:t>
            </a:r>
            <a:r>
              <a:rPr dirty="0" sz="2000" spc="-5">
                <a:latin typeface="Calibri"/>
                <a:cs typeface="Calibri"/>
              </a:rPr>
              <a:t>ook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28662" y="2047392"/>
            <a:ext cx="1643380" cy="714375"/>
          </a:xfrm>
          <a:custGeom>
            <a:avLst/>
            <a:gdLst/>
            <a:ahLst/>
            <a:cxnLst/>
            <a:rect l="l" t="t" r="r" b="b"/>
            <a:pathLst>
              <a:path w="1643380" h="714375">
                <a:moveTo>
                  <a:pt x="1643075" y="0"/>
                </a:moveTo>
                <a:lnTo>
                  <a:pt x="0" y="71437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71737" y="2047392"/>
            <a:ext cx="1571625" cy="714375"/>
          </a:xfrm>
          <a:custGeom>
            <a:avLst/>
            <a:gdLst/>
            <a:ahLst/>
            <a:cxnLst/>
            <a:rect l="l" t="t" r="r" b="b"/>
            <a:pathLst>
              <a:path w="1571625" h="714375">
                <a:moveTo>
                  <a:pt x="0" y="0"/>
                </a:moveTo>
                <a:lnTo>
                  <a:pt x="1571637" y="71437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14559" y="2105380"/>
            <a:ext cx="65214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Sun</a:t>
            </a:r>
            <a:r>
              <a:rPr dirty="0" sz="2000" spc="-45">
                <a:latin typeface="Calibri"/>
                <a:cs typeface="Calibri"/>
              </a:rPr>
              <a:t>n</a:t>
            </a:r>
            <a:r>
              <a:rPr dirty="0" sz="2000" spc="-5">
                <a:latin typeface="Calibri"/>
                <a:cs typeface="Calibri"/>
              </a:rPr>
              <a:t>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2076" y="2148255"/>
            <a:ext cx="47625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Ra</a:t>
            </a:r>
            <a:r>
              <a:rPr dirty="0" sz="2000" spc="-10">
                <a:latin typeface="Calibri"/>
                <a:cs typeface="Calibri"/>
              </a:rPr>
              <a:t>in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70911" y="2047392"/>
            <a:ext cx="1270" cy="714375"/>
          </a:xfrm>
          <a:custGeom>
            <a:avLst/>
            <a:gdLst/>
            <a:ahLst/>
            <a:cxnLst/>
            <a:rect l="l" t="t" r="r" b="b"/>
            <a:pathLst>
              <a:path w="1269" h="714375">
                <a:moveTo>
                  <a:pt x="825" y="0"/>
                </a:moveTo>
                <a:lnTo>
                  <a:pt x="0" y="71437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114689" y="2219731"/>
            <a:ext cx="92392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20">
                <a:latin typeface="Calibri"/>
                <a:cs typeface="Calibri"/>
              </a:rPr>
              <a:t>Overcast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8737" y="2721660"/>
            <a:ext cx="63817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[2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,3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75636" y="2721660"/>
            <a:ext cx="63817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[4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,0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64864" y="2733776"/>
            <a:ext cx="63817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[3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,2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47459" y="2129027"/>
            <a:ext cx="1166621" cy="4526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23659" y="2085594"/>
            <a:ext cx="1014221" cy="69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423659" y="2512644"/>
            <a:ext cx="1014221" cy="362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393675" y="2155253"/>
            <a:ext cx="1071562" cy="3571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393675" y="2155253"/>
            <a:ext cx="1071880" cy="357505"/>
          </a:xfrm>
          <a:custGeom>
            <a:avLst/>
            <a:gdLst/>
            <a:ahLst/>
            <a:cxnLst/>
            <a:rect l="l" t="t" r="r" b="b"/>
            <a:pathLst>
              <a:path w="1071879" h="357505">
                <a:moveTo>
                  <a:pt x="0" y="0"/>
                </a:moveTo>
                <a:lnTo>
                  <a:pt x="1071575" y="0"/>
                </a:lnTo>
                <a:lnTo>
                  <a:pt x="1071575" y="357187"/>
                </a:lnTo>
                <a:lnTo>
                  <a:pt x="0" y="35718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603351" y="2165197"/>
            <a:ext cx="65278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90">
                <a:latin typeface="Calibri"/>
                <a:cs typeface="Calibri"/>
              </a:rPr>
              <a:t>T</a:t>
            </a:r>
            <a:r>
              <a:rPr dirty="0" sz="2000" spc="-5">
                <a:latin typeface="Calibri"/>
                <a:cs typeface="Calibri"/>
              </a:rPr>
              <a:t>emp.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86375" y="2512453"/>
            <a:ext cx="1643380" cy="714375"/>
          </a:xfrm>
          <a:custGeom>
            <a:avLst/>
            <a:gdLst/>
            <a:ahLst/>
            <a:cxnLst/>
            <a:rect l="l" t="t" r="r" b="b"/>
            <a:pathLst>
              <a:path w="1643379" h="714375">
                <a:moveTo>
                  <a:pt x="1643075" y="0"/>
                </a:moveTo>
                <a:lnTo>
                  <a:pt x="0" y="71437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29449" y="2512453"/>
            <a:ext cx="1571625" cy="714375"/>
          </a:xfrm>
          <a:custGeom>
            <a:avLst/>
            <a:gdLst/>
            <a:ahLst/>
            <a:cxnLst/>
            <a:rect l="l" t="t" r="r" b="b"/>
            <a:pathLst>
              <a:path w="1571625" h="714375">
                <a:moveTo>
                  <a:pt x="0" y="0"/>
                </a:moveTo>
                <a:lnTo>
                  <a:pt x="1571637" y="71437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727636" y="2570429"/>
            <a:ext cx="40259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H</a:t>
            </a:r>
            <a:r>
              <a:rPr dirty="0" sz="2000" spc="-5">
                <a:latin typeface="Calibri"/>
                <a:cs typeface="Calibri"/>
              </a:rPr>
              <a:t>ot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59636" y="2613317"/>
            <a:ext cx="48768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Cool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928624" y="2512453"/>
            <a:ext cx="1270" cy="714375"/>
          </a:xfrm>
          <a:custGeom>
            <a:avLst/>
            <a:gdLst/>
            <a:ahLst/>
            <a:cxnLst/>
            <a:rect l="l" t="t" r="r" b="b"/>
            <a:pathLst>
              <a:path w="1270" h="714375">
                <a:moveTo>
                  <a:pt x="825" y="0"/>
                </a:moveTo>
                <a:lnTo>
                  <a:pt x="0" y="71437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6636398" y="2684792"/>
            <a:ext cx="49149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M</a:t>
            </a:r>
            <a:r>
              <a:rPr dirty="0" sz="2000" spc="-10">
                <a:latin typeface="Calibri"/>
                <a:cs typeface="Calibri"/>
              </a:rPr>
              <a:t>ild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36451" y="3186709"/>
            <a:ext cx="63817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[2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,2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33349" y="3186709"/>
            <a:ext cx="63817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[4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,2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222577" y="3198825"/>
            <a:ext cx="63817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[3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,1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954529" y="3902964"/>
            <a:ext cx="1166621" cy="4526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872233" y="3859529"/>
            <a:ext cx="1330452" cy="4632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000237" y="3929062"/>
            <a:ext cx="1071562" cy="3571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000237" y="3929062"/>
            <a:ext cx="1071880" cy="357505"/>
          </a:xfrm>
          <a:prstGeom prst="rect">
            <a:avLst/>
          </a:prstGeom>
          <a:ln w="12700">
            <a:solidFill>
              <a:srgbClr val="497DBA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25"/>
              </a:spcBef>
            </a:pPr>
            <a:r>
              <a:rPr dirty="0" sz="2000" spc="-5">
                <a:latin typeface="Calibri"/>
                <a:cs typeface="Calibri"/>
              </a:rPr>
              <a:t>Humidity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874189" y="4286262"/>
            <a:ext cx="662305" cy="857250"/>
          </a:xfrm>
          <a:custGeom>
            <a:avLst/>
            <a:gdLst/>
            <a:ahLst/>
            <a:cxnLst/>
            <a:rect l="l" t="t" r="r" b="b"/>
            <a:pathLst>
              <a:path w="662305" h="857250">
                <a:moveTo>
                  <a:pt x="661822" y="0"/>
                </a:moveTo>
                <a:lnTo>
                  <a:pt x="0" y="85725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536012" y="4286250"/>
            <a:ext cx="617220" cy="857250"/>
          </a:xfrm>
          <a:custGeom>
            <a:avLst/>
            <a:gdLst/>
            <a:ahLst/>
            <a:cxnLst/>
            <a:rect l="l" t="t" r="r" b="b"/>
            <a:pathLst>
              <a:path w="617219" h="857250">
                <a:moveTo>
                  <a:pt x="0" y="0"/>
                </a:moveTo>
                <a:lnTo>
                  <a:pt x="616978" y="85725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2078977" y="3603117"/>
            <a:ext cx="89281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D:</a:t>
            </a:r>
            <a:r>
              <a:rPr dirty="0" sz="1800" spc="-8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[9+,5-]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07248" y="4601540"/>
            <a:ext cx="638175" cy="800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High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[3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,4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64446" y="4601476"/>
            <a:ext cx="937894" cy="800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5575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No</a:t>
            </a:r>
            <a:r>
              <a:rPr dirty="0" sz="2000" spc="-10">
                <a:latin typeface="Calibri"/>
                <a:cs typeface="Calibri"/>
              </a:rPr>
              <a:t>r</a:t>
            </a:r>
            <a:r>
              <a:rPr dirty="0" sz="2000" spc="-5">
                <a:latin typeface="Calibri"/>
                <a:cs typeface="Calibri"/>
              </a:rPr>
              <a:t>mal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[6+,1-]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240779" y="4402835"/>
            <a:ext cx="1166609" cy="4526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355079" y="4359402"/>
            <a:ext cx="937259" cy="699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355079" y="4786160"/>
            <a:ext cx="937259" cy="3653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286512" y="4429137"/>
            <a:ext cx="1071575" cy="3571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6286512" y="4429137"/>
            <a:ext cx="1071880" cy="357505"/>
          </a:xfrm>
          <a:prstGeom prst="rect">
            <a:avLst/>
          </a:prstGeom>
          <a:ln w="12700">
            <a:solidFill>
              <a:srgbClr val="497DBA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 marL="254000">
              <a:lnSpc>
                <a:spcPct val="100000"/>
              </a:lnSpc>
              <a:spcBef>
                <a:spcPts val="25"/>
              </a:spcBef>
            </a:pPr>
            <a:r>
              <a:rPr dirty="0" sz="2000" spc="-5">
                <a:latin typeface="Calibri"/>
                <a:cs typeface="Calibri"/>
              </a:rPr>
              <a:t>Wind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231915" y="4786325"/>
            <a:ext cx="590550" cy="857250"/>
          </a:xfrm>
          <a:custGeom>
            <a:avLst/>
            <a:gdLst/>
            <a:ahLst/>
            <a:cxnLst/>
            <a:rect l="l" t="t" r="r" b="b"/>
            <a:pathLst>
              <a:path w="590550" h="857250">
                <a:moveTo>
                  <a:pt x="590384" y="0"/>
                </a:moveTo>
                <a:lnTo>
                  <a:pt x="0" y="85725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822300" y="4786325"/>
            <a:ext cx="617220" cy="857250"/>
          </a:xfrm>
          <a:custGeom>
            <a:avLst/>
            <a:gdLst/>
            <a:ahLst/>
            <a:cxnLst/>
            <a:rect l="l" t="t" r="r" b="b"/>
            <a:pathLst>
              <a:path w="617220" h="857250">
                <a:moveTo>
                  <a:pt x="0" y="0"/>
                </a:moveTo>
                <a:lnTo>
                  <a:pt x="616978" y="85725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5650750" y="5101602"/>
            <a:ext cx="906780" cy="800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Strong</a:t>
            </a:r>
            <a:endParaRPr sz="2000">
              <a:latin typeface="Calibri"/>
              <a:cs typeface="Calibri"/>
            </a:endParaRPr>
          </a:p>
          <a:p>
            <a:pPr marL="280670">
              <a:lnSpc>
                <a:spcPct val="100000"/>
              </a:lnSpc>
              <a:spcBef>
                <a:spcPts val="1550"/>
              </a:spcBef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[6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+,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2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36</a:t>
            </a:fld>
          </a:p>
        </p:txBody>
      </p:sp>
      <p:sp>
        <p:nvSpPr>
          <p:cNvPr id="49" name="object 49"/>
          <p:cNvSpPr txBox="1"/>
          <p:nvPr/>
        </p:nvSpPr>
        <p:spPr>
          <a:xfrm>
            <a:off x="7150937" y="5101538"/>
            <a:ext cx="691515" cy="800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85725">
              <a:lnSpc>
                <a:spcPct val="100000"/>
              </a:lnSpc>
            </a:pPr>
            <a:r>
              <a:rPr dirty="0" sz="2000" spc="-80">
                <a:latin typeface="Calibri"/>
                <a:cs typeface="Calibri"/>
              </a:rPr>
              <a:t>W</a:t>
            </a:r>
            <a:r>
              <a:rPr dirty="0" sz="2000" spc="-5">
                <a:latin typeface="Calibri"/>
                <a:cs typeface="Calibri"/>
              </a:rPr>
              <a:t>eak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[3+,3-]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365011" y="4103077"/>
            <a:ext cx="89281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D:</a:t>
            </a:r>
            <a:r>
              <a:rPr dirty="0" sz="1800" spc="-7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[9+,5-]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824918" y="1529550"/>
            <a:ext cx="2266950" cy="586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330"/>
              </a:lnSpc>
            </a:pPr>
            <a:r>
              <a:rPr dirty="0" sz="2000" spc="-30">
                <a:solidFill>
                  <a:srgbClr val="C00000"/>
                </a:solidFill>
                <a:latin typeface="Calibri"/>
                <a:cs typeface="Calibri"/>
              </a:rPr>
              <a:t>Gain(S,Temp.) </a:t>
            </a:r>
            <a:r>
              <a:rPr dirty="0" sz="2000" spc="-5">
                <a:solidFill>
                  <a:srgbClr val="C00000"/>
                </a:solidFill>
                <a:latin typeface="Calibri"/>
                <a:cs typeface="Calibri"/>
              </a:rPr>
              <a:t>=</a:t>
            </a:r>
            <a:r>
              <a:rPr dirty="0" sz="2000" spc="2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C00000"/>
                </a:solidFill>
                <a:latin typeface="Calibri"/>
                <a:cs typeface="Calibri"/>
              </a:rPr>
              <a:t>0.029</a:t>
            </a:r>
            <a:endParaRPr sz="2000">
              <a:latin typeface="Calibri"/>
              <a:cs typeface="Calibri"/>
            </a:endParaRPr>
          </a:p>
          <a:p>
            <a:pPr algn="ctr" marR="48895">
              <a:lnSpc>
                <a:spcPts val="2090"/>
              </a:lnSpc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D:</a:t>
            </a:r>
            <a:r>
              <a:rPr dirty="0" sz="1800" spc="-7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[9+,5-]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221717" y="5458554"/>
            <a:ext cx="260223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C00000"/>
                </a:solidFill>
                <a:latin typeface="Calibri"/>
                <a:cs typeface="Calibri"/>
              </a:rPr>
              <a:t>Gain(S,Humidity) =</a:t>
            </a:r>
            <a:r>
              <a:rPr dirty="0" sz="2000" spc="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C00000"/>
                </a:solidFill>
                <a:latin typeface="Calibri"/>
                <a:cs typeface="Calibri"/>
              </a:rPr>
              <a:t>0.151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711494" y="5958686"/>
            <a:ext cx="218821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5">
                <a:solidFill>
                  <a:srgbClr val="C00000"/>
                </a:solidFill>
                <a:latin typeface="Calibri"/>
                <a:cs typeface="Calibri"/>
              </a:rPr>
              <a:t>Gain(S,Wind) </a:t>
            </a:r>
            <a:r>
              <a:rPr dirty="0" sz="2000" spc="-5">
                <a:solidFill>
                  <a:srgbClr val="C00000"/>
                </a:solidFill>
                <a:latin typeface="Calibri"/>
                <a:cs typeface="Calibri"/>
              </a:rPr>
              <a:t>=</a:t>
            </a:r>
            <a:r>
              <a:rPr dirty="0" sz="20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C00000"/>
                </a:solidFill>
                <a:latin typeface="Calibri"/>
                <a:cs typeface="Calibri"/>
              </a:rPr>
              <a:t>0.048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411516" y="956487"/>
            <a:ext cx="2792095" cy="694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40"/>
              </a:lnSpc>
            </a:pPr>
            <a:r>
              <a:rPr dirty="0" sz="2000" spc="-5">
                <a:solidFill>
                  <a:srgbClr val="C00000"/>
                </a:solidFill>
                <a:latin typeface="Calibri"/>
                <a:cs typeface="Calibri"/>
              </a:rPr>
              <a:t>Gain(S,Outlook) =</a:t>
            </a:r>
            <a:r>
              <a:rPr dirty="0" sz="2000" spc="-3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000" spc="25">
                <a:solidFill>
                  <a:srgbClr val="C00000"/>
                </a:solidFill>
                <a:latin typeface="Calibri"/>
                <a:cs typeface="Calibri"/>
              </a:rPr>
              <a:t>0.246</a:t>
            </a:r>
            <a:r>
              <a:rPr dirty="0" baseline="-6944" sz="4200" spc="37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endParaRPr baseline="-6944" sz="4200">
              <a:latin typeface="Wingdings"/>
              <a:cs typeface="Wingdings"/>
            </a:endParaRPr>
          </a:p>
          <a:p>
            <a:pPr marL="727075">
              <a:lnSpc>
                <a:spcPts val="2039"/>
              </a:lnSpc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D:</a:t>
            </a:r>
            <a:r>
              <a:rPr dirty="0" sz="1800" spc="-7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[9+,5-]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4709160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Tree</a:t>
            </a:r>
            <a:r>
              <a:rPr dirty="0" sz="3600" spc="-85"/>
              <a:t> </a:t>
            </a:r>
            <a:r>
              <a:rPr dirty="0" sz="3600" spc="-5"/>
              <a:t>Construction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2454401" y="1402841"/>
            <a:ext cx="1166622" cy="4518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30017" y="1359408"/>
            <a:ext cx="1214615" cy="463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00299" y="1428737"/>
            <a:ext cx="1071562" cy="3571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00299" y="1428737"/>
            <a:ext cx="1071880" cy="357505"/>
          </a:xfrm>
          <a:custGeom>
            <a:avLst/>
            <a:gdLst/>
            <a:ahLst/>
            <a:cxnLst/>
            <a:rect l="l" t="t" r="r" b="b"/>
            <a:pathLst>
              <a:path w="1071879" h="357505">
                <a:moveTo>
                  <a:pt x="0" y="0"/>
                </a:moveTo>
                <a:lnTo>
                  <a:pt x="1071575" y="0"/>
                </a:lnTo>
                <a:lnTo>
                  <a:pt x="1071575" y="357187"/>
                </a:lnTo>
                <a:lnTo>
                  <a:pt x="0" y="35718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1530" y="2474214"/>
            <a:ext cx="1166620" cy="4526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42238" y="2430779"/>
            <a:ext cx="504438" cy="694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42238" y="2857588"/>
            <a:ext cx="504438" cy="364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7224" y="2500312"/>
            <a:ext cx="1071575" cy="3571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57224" y="2500312"/>
            <a:ext cx="1071880" cy="357505"/>
          </a:xfrm>
          <a:prstGeom prst="rect">
            <a:avLst/>
          </a:prstGeom>
          <a:ln w="12700">
            <a:solidFill>
              <a:srgbClr val="497DBA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dirty="0" sz="2000" spc="-5">
                <a:latin typeface="Calibri"/>
                <a:cs typeface="Calibri"/>
              </a:rPr>
              <a:t>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25646" y="2474214"/>
            <a:ext cx="1166609" cy="4526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357115" y="2430779"/>
            <a:ext cx="504443" cy="6943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357115" y="2857588"/>
            <a:ext cx="504443" cy="364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71937" y="2500312"/>
            <a:ext cx="1071562" cy="3571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071937" y="2500312"/>
            <a:ext cx="1071880" cy="357505"/>
          </a:xfrm>
          <a:prstGeom prst="rect">
            <a:avLst/>
          </a:prstGeom>
          <a:ln w="12700">
            <a:solidFill>
              <a:srgbClr val="497DBA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dirty="0" sz="2000" spc="-5">
                <a:latin typeface="Calibri"/>
                <a:cs typeface="Calibri"/>
              </a:rPr>
              <a:t>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93012" y="1785924"/>
            <a:ext cx="1643380" cy="714375"/>
          </a:xfrm>
          <a:custGeom>
            <a:avLst/>
            <a:gdLst/>
            <a:ahLst/>
            <a:cxnLst/>
            <a:rect l="l" t="t" r="r" b="b"/>
            <a:pathLst>
              <a:path w="1643380" h="714375">
                <a:moveTo>
                  <a:pt x="1643075" y="0"/>
                </a:moveTo>
                <a:lnTo>
                  <a:pt x="0" y="71437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036087" y="1785924"/>
            <a:ext cx="1571625" cy="714375"/>
          </a:xfrm>
          <a:custGeom>
            <a:avLst/>
            <a:gdLst/>
            <a:ahLst/>
            <a:cxnLst/>
            <a:rect l="l" t="t" r="r" b="b"/>
            <a:pathLst>
              <a:path w="1571625" h="714375">
                <a:moveTo>
                  <a:pt x="0" y="0"/>
                </a:moveTo>
                <a:lnTo>
                  <a:pt x="1571637" y="71437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578902" y="1843913"/>
            <a:ext cx="65214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Sun</a:t>
            </a:r>
            <a:r>
              <a:rPr dirty="0" sz="2000" spc="-45">
                <a:latin typeface="Calibri"/>
                <a:cs typeface="Calibri"/>
              </a:rPr>
              <a:t>n</a:t>
            </a:r>
            <a:r>
              <a:rPr dirty="0" sz="2000" spc="-5">
                <a:latin typeface="Calibri"/>
                <a:cs typeface="Calibri"/>
              </a:rPr>
              <a:t>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66426" y="1886788"/>
            <a:ext cx="47625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Ra</a:t>
            </a:r>
            <a:r>
              <a:rPr dirty="0" sz="2000" spc="-10">
                <a:latin typeface="Calibri"/>
                <a:cs typeface="Calibri"/>
              </a:rPr>
              <a:t>in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035261" y="1785924"/>
            <a:ext cx="1270" cy="714375"/>
          </a:xfrm>
          <a:custGeom>
            <a:avLst/>
            <a:gdLst/>
            <a:ahLst/>
            <a:cxnLst/>
            <a:rect l="l" t="t" r="r" b="b"/>
            <a:pathLst>
              <a:path w="1269" h="714375">
                <a:moveTo>
                  <a:pt x="825" y="0"/>
                </a:moveTo>
                <a:lnTo>
                  <a:pt x="0" y="71437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579039" y="1958263"/>
            <a:ext cx="92392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20">
                <a:latin typeface="Calibri"/>
                <a:cs typeface="Calibri"/>
              </a:rPr>
              <a:t>Overcast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79039" y="1102791"/>
            <a:ext cx="892810" cy="666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D:</a:t>
            </a:r>
            <a:r>
              <a:rPr dirty="0" sz="1800" spc="-7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[9+,5-]</a:t>
            </a:r>
            <a:endParaRPr sz="1800">
              <a:latin typeface="Calibri"/>
              <a:cs typeface="Calibri"/>
            </a:endParaRPr>
          </a:p>
          <a:p>
            <a:pPr marL="42545">
              <a:lnSpc>
                <a:spcPct val="100000"/>
              </a:lnSpc>
              <a:spcBef>
                <a:spcPts val="484"/>
              </a:spcBef>
            </a:pPr>
            <a:r>
              <a:rPr dirty="0" sz="2000" spc="-5">
                <a:latin typeface="Calibri"/>
                <a:cs typeface="Calibri"/>
              </a:rPr>
              <a:t>Outlook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0340" y="2233676"/>
            <a:ext cx="63817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[2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,3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21914" y="2529789"/>
            <a:ext cx="638175" cy="514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10160">
              <a:lnSpc>
                <a:spcPts val="2050"/>
              </a:lnSpc>
            </a:pPr>
            <a:r>
              <a:rPr dirty="0" sz="2000" spc="-55">
                <a:solidFill>
                  <a:srgbClr val="C00000"/>
                </a:solidFill>
                <a:latin typeface="Calibri"/>
                <a:cs typeface="Calibri"/>
              </a:rPr>
              <a:t>Yes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ts val="1810"/>
              </a:lnSpc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[4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,0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50613" y="2233676"/>
            <a:ext cx="63817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[3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,2</a:t>
            </a:r>
            <a:r>
              <a:rPr dirty="0" sz="1800" spc="-5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dirty="0" sz="180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739" y="3387026"/>
            <a:ext cx="341630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C00000"/>
                </a:solidFill>
                <a:latin typeface="Calibri"/>
                <a:cs typeface="Calibri"/>
              </a:rPr>
              <a:t>Which </a:t>
            </a:r>
            <a:r>
              <a:rPr dirty="0" sz="2000" spc="-15">
                <a:solidFill>
                  <a:srgbClr val="C00000"/>
                </a:solidFill>
                <a:latin typeface="Calibri"/>
                <a:cs typeface="Calibri"/>
              </a:rPr>
              <a:t>attribute </a:t>
            </a:r>
            <a:r>
              <a:rPr dirty="0" sz="2000" spc="-5">
                <a:solidFill>
                  <a:srgbClr val="C00000"/>
                </a:solidFill>
                <a:latin typeface="Calibri"/>
                <a:cs typeface="Calibri"/>
              </a:rPr>
              <a:t>is the </a:t>
            </a:r>
            <a:r>
              <a:rPr dirty="0" sz="2000" spc="-10">
                <a:solidFill>
                  <a:srgbClr val="C00000"/>
                </a:solidFill>
                <a:latin typeface="Calibri"/>
                <a:cs typeface="Calibri"/>
              </a:rPr>
              <a:t>best</a:t>
            </a:r>
            <a:r>
              <a:rPr dirty="0" sz="2000" spc="4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C00000"/>
                </a:solidFill>
                <a:latin typeface="Calibri"/>
                <a:cs typeface="Calibri"/>
              </a:rPr>
              <a:t>here?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85849" y="2956839"/>
            <a:ext cx="67310" cy="401320"/>
          </a:xfrm>
          <a:custGeom>
            <a:avLst/>
            <a:gdLst/>
            <a:ahLst/>
            <a:cxnLst/>
            <a:rect l="l" t="t" r="r" b="b"/>
            <a:pathLst>
              <a:path w="67309" h="401320">
                <a:moveTo>
                  <a:pt x="0" y="400723"/>
                </a:moveTo>
                <a:lnTo>
                  <a:pt x="66789" y="0"/>
                </a:lnTo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289215" y="2956826"/>
            <a:ext cx="99060" cy="93345"/>
          </a:xfrm>
          <a:custGeom>
            <a:avLst/>
            <a:gdLst/>
            <a:ahLst/>
            <a:cxnLst/>
            <a:rect l="l" t="t" r="r" b="b"/>
            <a:pathLst>
              <a:path w="99059" h="93344">
                <a:moveTo>
                  <a:pt x="0" y="76339"/>
                </a:moveTo>
                <a:lnTo>
                  <a:pt x="63423" y="0"/>
                </a:lnTo>
                <a:lnTo>
                  <a:pt x="98653" y="92786"/>
                </a:lnTo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088891" y="3268979"/>
            <a:ext cx="670560" cy="6278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714737" y="5715016"/>
            <a:ext cx="428625" cy="285750"/>
          </a:xfrm>
          <a:custGeom>
            <a:avLst/>
            <a:gdLst/>
            <a:ahLst/>
            <a:cxnLst/>
            <a:rect l="l" t="t" r="r" b="b"/>
            <a:pathLst>
              <a:path w="428625" h="285750">
                <a:moveTo>
                  <a:pt x="381000" y="0"/>
                </a:moveTo>
                <a:lnTo>
                  <a:pt x="47625" y="0"/>
                </a:lnTo>
                <a:lnTo>
                  <a:pt x="29087" y="3742"/>
                </a:lnTo>
                <a:lnTo>
                  <a:pt x="13949" y="13949"/>
                </a:lnTo>
                <a:lnTo>
                  <a:pt x="3742" y="29087"/>
                </a:lnTo>
                <a:lnTo>
                  <a:pt x="0" y="47624"/>
                </a:lnTo>
                <a:lnTo>
                  <a:pt x="0" y="238124"/>
                </a:lnTo>
                <a:lnTo>
                  <a:pt x="3742" y="256662"/>
                </a:lnTo>
                <a:lnTo>
                  <a:pt x="13949" y="271800"/>
                </a:lnTo>
                <a:lnTo>
                  <a:pt x="29087" y="282007"/>
                </a:lnTo>
                <a:lnTo>
                  <a:pt x="47625" y="285749"/>
                </a:lnTo>
                <a:lnTo>
                  <a:pt x="381000" y="285749"/>
                </a:lnTo>
                <a:lnTo>
                  <a:pt x="399537" y="282007"/>
                </a:lnTo>
                <a:lnTo>
                  <a:pt x="414675" y="271800"/>
                </a:lnTo>
                <a:lnTo>
                  <a:pt x="424882" y="256662"/>
                </a:lnTo>
                <a:lnTo>
                  <a:pt x="428625" y="238124"/>
                </a:lnTo>
                <a:lnTo>
                  <a:pt x="428625" y="47624"/>
                </a:lnTo>
                <a:lnTo>
                  <a:pt x="424882" y="29087"/>
                </a:lnTo>
                <a:lnTo>
                  <a:pt x="414675" y="13949"/>
                </a:lnTo>
                <a:lnTo>
                  <a:pt x="399537" y="3742"/>
                </a:lnTo>
                <a:lnTo>
                  <a:pt x="381000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669279" y="3331464"/>
            <a:ext cx="1166609" cy="4526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644896" y="3288029"/>
            <a:ext cx="1214615" cy="4632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715012" y="3357562"/>
            <a:ext cx="1071562" cy="3571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715012" y="3357562"/>
            <a:ext cx="1071880" cy="357505"/>
          </a:xfrm>
          <a:custGeom>
            <a:avLst/>
            <a:gdLst/>
            <a:ahLst/>
            <a:cxnLst/>
            <a:rect l="l" t="t" r="r" b="b"/>
            <a:pathLst>
              <a:path w="1071879" h="357504">
                <a:moveTo>
                  <a:pt x="0" y="0"/>
                </a:moveTo>
                <a:lnTo>
                  <a:pt x="1071575" y="0"/>
                </a:lnTo>
                <a:lnTo>
                  <a:pt x="1071575" y="357187"/>
                </a:lnTo>
                <a:lnTo>
                  <a:pt x="0" y="35718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5824067" y="3367506"/>
            <a:ext cx="85344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Ou</a:t>
            </a:r>
            <a:r>
              <a:rPr dirty="0" sz="2000" spc="-5">
                <a:latin typeface="Calibri"/>
                <a:cs typeface="Calibri"/>
              </a:rPr>
              <a:t>t</a:t>
            </a:r>
            <a:r>
              <a:rPr dirty="0" sz="2000" spc="-10">
                <a:latin typeface="Calibri"/>
                <a:cs typeface="Calibri"/>
              </a:rPr>
              <a:t>l</a:t>
            </a:r>
            <a:r>
              <a:rPr dirty="0" sz="2000" spc="-5">
                <a:latin typeface="Calibri"/>
                <a:cs typeface="Calibri"/>
              </a:rPr>
              <a:t>ook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25646" y="4402835"/>
            <a:ext cx="1166609" cy="4526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944111" y="4359402"/>
            <a:ext cx="1330439" cy="4632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071937" y="4429137"/>
            <a:ext cx="1071562" cy="35718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4071937" y="4429137"/>
            <a:ext cx="1071880" cy="357505"/>
          </a:xfrm>
          <a:prstGeom prst="rect">
            <a:avLst/>
          </a:prstGeom>
          <a:ln w="12700">
            <a:solidFill>
              <a:srgbClr val="497DBA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25"/>
              </a:spcBef>
            </a:pPr>
            <a:r>
              <a:rPr dirty="0" sz="2000" spc="-5">
                <a:latin typeface="Calibri"/>
                <a:cs typeface="Calibri"/>
              </a:rPr>
              <a:t>Humidity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240523" y="4402835"/>
            <a:ext cx="1166609" cy="4526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354823" y="4359402"/>
            <a:ext cx="937247" cy="6991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354823" y="4786160"/>
            <a:ext cx="937247" cy="3653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286650" y="4429137"/>
            <a:ext cx="1071562" cy="35718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7286650" y="4429137"/>
            <a:ext cx="1071880" cy="357505"/>
          </a:xfrm>
          <a:prstGeom prst="rect">
            <a:avLst/>
          </a:prstGeom>
          <a:ln w="12700">
            <a:solidFill>
              <a:srgbClr val="497DBA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 marL="254000">
              <a:lnSpc>
                <a:spcPct val="100000"/>
              </a:lnSpc>
              <a:spcBef>
                <a:spcPts val="25"/>
              </a:spcBef>
            </a:pPr>
            <a:r>
              <a:rPr dirty="0" sz="2000" spc="-5">
                <a:latin typeface="Calibri"/>
                <a:cs typeface="Calibri"/>
              </a:rPr>
              <a:t>Wind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607712" y="3714750"/>
            <a:ext cx="1643380" cy="714375"/>
          </a:xfrm>
          <a:custGeom>
            <a:avLst/>
            <a:gdLst/>
            <a:ahLst/>
            <a:cxnLst/>
            <a:rect l="l" t="t" r="r" b="b"/>
            <a:pathLst>
              <a:path w="1643379" h="714375">
                <a:moveTo>
                  <a:pt x="1643075" y="0"/>
                </a:moveTo>
                <a:lnTo>
                  <a:pt x="0" y="71437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250787" y="3714750"/>
            <a:ext cx="1571625" cy="714375"/>
          </a:xfrm>
          <a:custGeom>
            <a:avLst/>
            <a:gdLst/>
            <a:ahLst/>
            <a:cxnLst/>
            <a:rect l="l" t="t" r="r" b="b"/>
            <a:pathLst>
              <a:path w="1571625" h="714375">
                <a:moveTo>
                  <a:pt x="0" y="0"/>
                </a:moveTo>
                <a:lnTo>
                  <a:pt x="1571637" y="71437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4793615" y="3772737"/>
            <a:ext cx="65214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Sun</a:t>
            </a:r>
            <a:r>
              <a:rPr dirty="0" sz="2000" spc="-45">
                <a:latin typeface="Calibri"/>
                <a:cs typeface="Calibri"/>
              </a:rPr>
              <a:t>n</a:t>
            </a:r>
            <a:r>
              <a:rPr dirty="0" sz="2000" spc="-5">
                <a:latin typeface="Calibri"/>
                <a:cs typeface="Calibri"/>
              </a:rPr>
              <a:t>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081139" y="3815613"/>
            <a:ext cx="47625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Ra</a:t>
            </a:r>
            <a:r>
              <a:rPr dirty="0" sz="2000" spc="-10">
                <a:latin typeface="Calibri"/>
                <a:cs typeface="Calibri"/>
              </a:rPr>
              <a:t>in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068440" y="4458614"/>
            <a:ext cx="35623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55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dirty="0" sz="2000" spc="-5">
                <a:solidFill>
                  <a:srgbClr val="C00000"/>
                </a:solidFill>
                <a:latin typeface="Calibri"/>
                <a:cs typeface="Calibri"/>
              </a:rPr>
              <a:t>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249961" y="3714750"/>
            <a:ext cx="1270" cy="714375"/>
          </a:xfrm>
          <a:custGeom>
            <a:avLst/>
            <a:gdLst/>
            <a:ahLst/>
            <a:cxnLst/>
            <a:rect l="l" t="t" r="r" b="b"/>
            <a:pathLst>
              <a:path w="1270" h="714375">
                <a:moveTo>
                  <a:pt x="825" y="0"/>
                </a:moveTo>
                <a:lnTo>
                  <a:pt x="0" y="71437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3579164" y="5101538"/>
            <a:ext cx="49403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Hig</a:t>
            </a:r>
            <a:r>
              <a:rPr dirty="0" sz="2000" spc="-5">
                <a:latin typeface="Calibri"/>
                <a:cs typeface="Calibri"/>
              </a:rPr>
              <a:t>h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945902" y="4786325"/>
            <a:ext cx="662305" cy="857250"/>
          </a:xfrm>
          <a:custGeom>
            <a:avLst/>
            <a:gdLst/>
            <a:ahLst/>
            <a:cxnLst/>
            <a:rect l="l" t="t" r="r" b="b"/>
            <a:pathLst>
              <a:path w="662304" h="857250">
                <a:moveTo>
                  <a:pt x="661822" y="0"/>
                </a:moveTo>
                <a:lnTo>
                  <a:pt x="0" y="85725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5079365" y="5101538"/>
            <a:ext cx="79502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No</a:t>
            </a:r>
            <a:r>
              <a:rPr dirty="0" sz="2000" spc="-10">
                <a:latin typeface="Calibri"/>
                <a:cs typeface="Calibri"/>
              </a:rPr>
              <a:t>r</a:t>
            </a:r>
            <a:r>
              <a:rPr dirty="0" sz="2000" spc="-5">
                <a:latin typeface="Calibri"/>
                <a:cs typeface="Calibri"/>
              </a:rPr>
              <a:t>mal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607712" y="4786325"/>
            <a:ext cx="617220" cy="857250"/>
          </a:xfrm>
          <a:custGeom>
            <a:avLst/>
            <a:gdLst/>
            <a:ahLst/>
            <a:cxnLst/>
            <a:rect l="l" t="t" r="r" b="b"/>
            <a:pathLst>
              <a:path w="617220" h="857250">
                <a:moveTo>
                  <a:pt x="0" y="0"/>
                </a:moveTo>
                <a:lnTo>
                  <a:pt x="616978" y="85725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6651002" y="5101538"/>
            <a:ext cx="69850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S</a:t>
            </a:r>
            <a:r>
              <a:rPr dirty="0" sz="2000" spc="-5">
                <a:latin typeface="Calibri"/>
                <a:cs typeface="Calibri"/>
              </a:rPr>
              <a:t>t</a:t>
            </a:r>
            <a:r>
              <a:rPr dirty="0" sz="2000" spc="-40">
                <a:latin typeface="Calibri"/>
                <a:cs typeface="Calibri"/>
              </a:rPr>
              <a:t>r</a:t>
            </a:r>
            <a:r>
              <a:rPr dirty="0" sz="2000" spc="-5">
                <a:latin typeface="Calibri"/>
                <a:cs typeface="Calibri"/>
              </a:rPr>
              <a:t>o</a:t>
            </a:r>
            <a:r>
              <a:rPr dirty="0" sz="2000" spc="-10">
                <a:latin typeface="Calibri"/>
                <a:cs typeface="Calibri"/>
              </a:rPr>
              <a:t>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93088" y="5672974"/>
            <a:ext cx="6598920" cy="701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01645">
              <a:lnSpc>
                <a:spcPct val="100000"/>
              </a:lnSpc>
              <a:tabLst>
                <a:tab pos="4262120" algn="l"/>
                <a:tab pos="6287770" algn="l"/>
              </a:tabLst>
            </a:pPr>
            <a:r>
              <a:rPr dirty="0" sz="2000" spc="-5">
                <a:solidFill>
                  <a:srgbClr val="C00000"/>
                </a:solidFill>
                <a:latin typeface="Calibri"/>
                <a:cs typeface="Calibri"/>
              </a:rPr>
              <a:t>No</a:t>
            </a:r>
            <a:r>
              <a:rPr dirty="0" sz="2000" spc="-5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dirty="0" sz="2000" spc="-155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dirty="0" sz="2000" spc="-5">
                <a:solidFill>
                  <a:srgbClr val="C00000"/>
                </a:solidFill>
                <a:latin typeface="Calibri"/>
                <a:cs typeface="Calibri"/>
              </a:rPr>
              <a:t>es</a:t>
            </a:r>
            <a:r>
              <a:rPr dirty="0" sz="200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dirty="0" sz="2000" spc="-5">
                <a:solidFill>
                  <a:srgbClr val="C00000"/>
                </a:solidFill>
                <a:latin typeface="Calibri"/>
                <a:cs typeface="Calibri"/>
              </a:rPr>
              <a:t>No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dirty="0" sz="1600" b="1">
                <a:solidFill>
                  <a:srgbClr val="00AF50"/>
                </a:solidFill>
                <a:latin typeface="Calibri"/>
                <a:cs typeface="Calibri"/>
              </a:rPr>
              <a:t>&lt;Outlook = </a:t>
            </a:r>
            <a:r>
              <a:rPr dirty="0" sz="1600" spc="-25" b="1">
                <a:solidFill>
                  <a:srgbClr val="00AF50"/>
                </a:solidFill>
                <a:latin typeface="Calibri"/>
                <a:cs typeface="Calibri"/>
              </a:rPr>
              <a:t>sunny, Temperature </a:t>
            </a:r>
            <a:r>
              <a:rPr dirty="0" sz="1600" b="1">
                <a:solidFill>
                  <a:srgbClr val="00AF50"/>
                </a:solidFill>
                <a:latin typeface="Calibri"/>
                <a:cs typeface="Calibri"/>
              </a:rPr>
              <a:t>= </a:t>
            </a:r>
            <a:r>
              <a:rPr dirty="0" sz="1600" spc="-5" b="1">
                <a:solidFill>
                  <a:srgbClr val="00AF50"/>
                </a:solidFill>
                <a:latin typeface="Calibri"/>
                <a:cs typeface="Calibri"/>
              </a:rPr>
              <a:t>cool, Humidity </a:t>
            </a:r>
            <a:r>
              <a:rPr dirty="0" sz="1600" b="1">
                <a:solidFill>
                  <a:srgbClr val="00AF50"/>
                </a:solidFill>
                <a:latin typeface="Calibri"/>
                <a:cs typeface="Calibri"/>
              </a:rPr>
              <a:t>= </a:t>
            </a:r>
            <a:r>
              <a:rPr dirty="0" sz="1600" spc="-5" b="1">
                <a:solidFill>
                  <a:srgbClr val="00AF50"/>
                </a:solidFill>
                <a:latin typeface="Calibri"/>
                <a:cs typeface="Calibri"/>
              </a:rPr>
              <a:t>high, Wind </a:t>
            </a:r>
            <a:r>
              <a:rPr dirty="0" sz="1600" b="1">
                <a:solidFill>
                  <a:srgbClr val="00AF50"/>
                </a:solidFill>
                <a:latin typeface="Calibri"/>
                <a:cs typeface="Calibri"/>
              </a:rPr>
              <a:t>= </a:t>
            </a:r>
            <a:r>
              <a:rPr dirty="0" sz="1600" spc="-10" b="1">
                <a:solidFill>
                  <a:srgbClr val="00AF50"/>
                </a:solidFill>
                <a:latin typeface="Calibri"/>
                <a:cs typeface="Calibri"/>
              </a:rPr>
              <a:t>strong&gt; </a:t>
            </a:r>
            <a:r>
              <a:rPr dirty="0" sz="1600" b="1">
                <a:solidFill>
                  <a:srgbClr val="FF0000"/>
                </a:solidFill>
                <a:latin typeface="Symbol"/>
                <a:cs typeface="Symbol"/>
              </a:rPr>
              <a:t></a:t>
            </a:r>
            <a:r>
              <a:rPr dirty="0" sz="1600" spc="5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232040" y="4786325"/>
            <a:ext cx="590550" cy="857250"/>
          </a:xfrm>
          <a:custGeom>
            <a:avLst/>
            <a:gdLst/>
            <a:ahLst/>
            <a:cxnLst/>
            <a:rect l="l" t="t" r="r" b="b"/>
            <a:pathLst>
              <a:path w="590550" h="857250">
                <a:moveTo>
                  <a:pt x="590384" y="0"/>
                </a:moveTo>
                <a:lnTo>
                  <a:pt x="0" y="85725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8236839" y="5101538"/>
            <a:ext cx="60579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80">
                <a:latin typeface="Calibri"/>
                <a:cs typeface="Calibri"/>
              </a:rPr>
              <a:t>W</a:t>
            </a:r>
            <a:r>
              <a:rPr dirty="0" sz="2000" spc="-5">
                <a:latin typeface="Calibri"/>
                <a:cs typeface="Calibri"/>
              </a:rPr>
              <a:t>eak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257895" y="5672974"/>
            <a:ext cx="35623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55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dirty="0" sz="2000" spc="-5">
                <a:solidFill>
                  <a:srgbClr val="C00000"/>
                </a:solidFill>
                <a:latin typeface="Calibri"/>
                <a:cs typeface="Calibri"/>
              </a:rPr>
              <a:t>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822425" y="4786325"/>
            <a:ext cx="617220" cy="857250"/>
          </a:xfrm>
          <a:custGeom>
            <a:avLst/>
            <a:gdLst/>
            <a:ahLst/>
            <a:cxnLst/>
            <a:rect l="l" t="t" r="r" b="b"/>
            <a:pathLst>
              <a:path w="617220" h="857250">
                <a:moveTo>
                  <a:pt x="0" y="0"/>
                </a:moveTo>
                <a:lnTo>
                  <a:pt x="616978" y="85725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5793752" y="3887089"/>
            <a:ext cx="92392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20">
                <a:latin typeface="Calibri"/>
                <a:cs typeface="Calibri"/>
              </a:rPr>
              <a:t>Overcast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65" name="object 6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36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91789" y="2669285"/>
            <a:ext cx="3363455" cy="1019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31997" y="3059620"/>
            <a:ext cx="2491292" cy="5229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43605" y="2721101"/>
            <a:ext cx="3259836" cy="9159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36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539355" cy="39611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Tahoma"/>
                <a:cs typeface="Tahoma"/>
              </a:rPr>
              <a:t>A</a:t>
            </a:r>
            <a:r>
              <a:rPr dirty="0" sz="240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process of </a:t>
            </a:r>
            <a:r>
              <a:rPr dirty="0" sz="2400" spc="-10">
                <a:solidFill>
                  <a:srgbClr val="C00000"/>
                </a:solidFill>
                <a:latin typeface="Tahoma"/>
                <a:cs typeface="Tahoma"/>
              </a:rPr>
              <a:t>grouping </a:t>
            </a:r>
            <a:r>
              <a:rPr dirty="0" sz="2400">
                <a:latin typeface="Tahoma"/>
                <a:cs typeface="Tahoma"/>
              </a:rPr>
              <a:t>a set </a:t>
            </a:r>
            <a:r>
              <a:rPr dirty="0" sz="2400" spc="-5">
                <a:latin typeface="Tahoma"/>
                <a:cs typeface="Tahoma"/>
              </a:rPr>
              <a:t>of objects into clusters of 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similar</a:t>
            </a:r>
            <a:r>
              <a:rPr dirty="0" sz="2400" spc="-5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objects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9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solidFill>
                  <a:srgbClr val="00AF50"/>
                </a:solidFill>
                <a:latin typeface="Tahoma"/>
                <a:cs typeface="Tahoma"/>
              </a:rPr>
              <a:t>Given: </a:t>
            </a:r>
            <a:r>
              <a:rPr dirty="0" sz="2400" spc="-5">
                <a:latin typeface="Tahoma"/>
                <a:cs typeface="Tahoma"/>
              </a:rPr>
              <a:t>dataset </a:t>
            </a:r>
            <a:r>
              <a:rPr dirty="0" sz="2400" i="1">
                <a:latin typeface="Times New Roman"/>
                <a:cs typeface="Times New Roman"/>
              </a:rPr>
              <a:t>D </a:t>
            </a:r>
            <a:r>
              <a:rPr dirty="0" sz="2400" spc="-5">
                <a:latin typeface="Tahoma"/>
                <a:cs typeface="Tahoma"/>
              </a:rPr>
              <a:t>and </a:t>
            </a: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similarity/distance</a:t>
            </a:r>
            <a:r>
              <a:rPr dirty="0" sz="2400" spc="215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metric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00AF50"/>
                </a:solidFill>
                <a:latin typeface="Tahoma"/>
                <a:cs typeface="Tahoma"/>
              </a:rPr>
              <a:t>Find</a:t>
            </a:r>
            <a:r>
              <a:rPr dirty="0" sz="2400" spc="-85">
                <a:solidFill>
                  <a:srgbClr val="00AF5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00AF50"/>
                </a:solidFill>
                <a:latin typeface="Tahoma"/>
                <a:cs typeface="Tahoma"/>
              </a:rPr>
              <a:t>(objective):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solidFill>
                  <a:srgbClr val="006FC0"/>
                </a:solidFill>
                <a:latin typeface="Tahoma"/>
                <a:cs typeface="Tahoma"/>
              </a:rPr>
              <a:t>Partitioning </a:t>
            </a:r>
            <a:r>
              <a:rPr dirty="0" sz="2000" spc="-5">
                <a:latin typeface="Tahoma"/>
                <a:cs typeface="Tahoma"/>
              </a:rPr>
              <a:t>of</a:t>
            </a:r>
            <a:r>
              <a:rPr dirty="0" sz="2000" spc="-1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data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solidFill>
                  <a:srgbClr val="006FC0"/>
                </a:solidFill>
                <a:latin typeface="Tahoma"/>
                <a:cs typeface="Tahoma"/>
              </a:rPr>
              <a:t>Groups </a:t>
            </a:r>
            <a:r>
              <a:rPr dirty="0" sz="2000" spc="-5">
                <a:solidFill>
                  <a:srgbClr val="006FC0"/>
                </a:solidFill>
                <a:latin typeface="Tahoma"/>
                <a:cs typeface="Tahoma"/>
              </a:rPr>
              <a:t>(classes) </a:t>
            </a:r>
            <a:r>
              <a:rPr dirty="0" sz="2000" spc="-5">
                <a:latin typeface="Tahoma"/>
                <a:cs typeface="Tahoma"/>
              </a:rPr>
              <a:t>of similar</a:t>
            </a:r>
            <a:r>
              <a:rPr dirty="0" sz="2000" spc="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objects</a:t>
            </a:r>
            <a:endParaRPr sz="2000">
              <a:latin typeface="Tahoma"/>
              <a:cs typeface="Tahoma"/>
            </a:endParaRPr>
          </a:p>
          <a:p>
            <a:pPr lvl="2" marL="1155700" indent="-22860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800">
                <a:solidFill>
                  <a:srgbClr val="C00000"/>
                </a:solidFill>
                <a:latin typeface="Tahoma"/>
                <a:cs typeface="Tahoma"/>
              </a:rPr>
              <a:t>High </a:t>
            </a:r>
            <a:r>
              <a:rPr dirty="0" sz="1800" spc="-10">
                <a:solidFill>
                  <a:srgbClr val="C00000"/>
                </a:solidFill>
                <a:latin typeface="Tahoma"/>
                <a:cs typeface="Tahoma"/>
              </a:rPr>
              <a:t>intra-class</a:t>
            </a:r>
            <a:r>
              <a:rPr dirty="0" sz="1800" spc="-5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1800" spc="-5">
                <a:latin typeface="Tahoma"/>
                <a:cs typeface="Tahoma"/>
              </a:rPr>
              <a:t>similarity</a:t>
            </a:r>
            <a:endParaRPr sz="1800">
              <a:latin typeface="Tahoma"/>
              <a:cs typeface="Tahoma"/>
            </a:endParaRPr>
          </a:p>
          <a:p>
            <a:pPr lvl="3" marL="1612900" indent="-228600">
              <a:lnSpc>
                <a:spcPct val="100000"/>
              </a:lnSpc>
              <a:spcBef>
                <a:spcPts val="385"/>
              </a:spcBef>
              <a:buFont typeface="Arial"/>
              <a:buChar char="–"/>
              <a:tabLst>
                <a:tab pos="1612900" algn="l"/>
              </a:tabLst>
            </a:pPr>
            <a:r>
              <a:rPr dirty="0" sz="1600" spc="-5">
                <a:latin typeface="Tahoma"/>
                <a:cs typeface="Tahoma"/>
              </a:rPr>
              <a:t>Objects within </a:t>
            </a:r>
            <a:r>
              <a:rPr dirty="0" sz="1600">
                <a:latin typeface="Tahoma"/>
                <a:cs typeface="Tahoma"/>
              </a:rPr>
              <a:t>a </a:t>
            </a:r>
            <a:r>
              <a:rPr dirty="0" sz="1600" spc="-5">
                <a:latin typeface="Tahoma"/>
                <a:cs typeface="Tahoma"/>
              </a:rPr>
              <a:t>cluster should </a:t>
            </a:r>
            <a:r>
              <a:rPr dirty="0" sz="1600">
                <a:latin typeface="Tahoma"/>
                <a:cs typeface="Tahoma"/>
              </a:rPr>
              <a:t>be</a:t>
            </a:r>
            <a:r>
              <a:rPr dirty="0" sz="1600" spc="-25">
                <a:latin typeface="Tahoma"/>
                <a:cs typeface="Tahoma"/>
              </a:rPr>
              <a:t> </a:t>
            </a:r>
            <a:r>
              <a:rPr dirty="0" sz="1600" spc="-35">
                <a:latin typeface="Tahoma"/>
                <a:cs typeface="Tahoma"/>
              </a:rPr>
              <a:t>similar.</a:t>
            </a:r>
            <a:endParaRPr sz="1600">
              <a:latin typeface="Tahoma"/>
              <a:cs typeface="Tahoma"/>
            </a:endParaRPr>
          </a:p>
          <a:p>
            <a:pPr lvl="2" marL="1155700" indent="-22860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800" spc="-5">
                <a:solidFill>
                  <a:srgbClr val="C00000"/>
                </a:solidFill>
                <a:latin typeface="Tahoma"/>
                <a:cs typeface="Tahoma"/>
              </a:rPr>
              <a:t>Low inter-class</a:t>
            </a:r>
            <a:r>
              <a:rPr dirty="0" sz="1800" spc="-7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1800" spc="-5">
                <a:latin typeface="Tahoma"/>
                <a:cs typeface="Tahoma"/>
              </a:rPr>
              <a:t>similarity</a:t>
            </a:r>
            <a:endParaRPr sz="1800">
              <a:latin typeface="Tahoma"/>
              <a:cs typeface="Tahoma"/>
            </a:endParaRPr>
          </a:p>
          <a:p>
            <a:pPr lvl="3" marL="1612900" indent="-228600">
              <a:lnSpc>
                <a:spcPct val="100000"/>
              </a:lnSpc>
              <a:spcBef>
                <a:spcPts val="385"/>
              </a:spcBef>
              <a:buFont typeface="Arial"/>
              <a:buChar char="–"/>
              <a:tabLst>
                <a:tab pos="1612900" algn="l"/>
              </a:tabLst>
            </a:pPr>
            <a:r>
              <a:rPr dirty="0" sz="1600" spc="-5">
                <a:latin typeface="Tahoma"/>
                <a:cs typeface="Tahoma"/>
              </a:rPr>
              <a:t>Objects from different clusters should </a:t>
            </a:r>
            <a:r>
              <a:rPr dirty="0" sz="1600">
                <a:latin typeface="Tahoma"/>
                <a:cs typeface="Tahoma"/>
              </a:rPr>
              <a:t>be</a:t>
            </a:r>
            <a:r>
              <a:rPr dirty="0" sz="1600" spc="-40">
                <a:latin typeface="Tahoma"/>
                <a:cs typeface="Tahoma"/>
              </a:rPr>
              <a:t> </a:t>
            </a:r>
            <a:r>
              <a:rPr dirty="0" sz="1600" spc="-25">
                <a:latin typeface="Tahoma"/>
                <a:cs typeface="Tahoma"/>
              </a:rPr>
              <a:t>dissimilar.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5089385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What </a:t>
            </a:r>
            <a:r>
              <a:rPr dirty="0" sz="3600"/>
              <a:t>is</a:t>
            </a:r>
            <a:r>
              <a:rPr dirty="0" sz="3600" spc="-75"/>
              <a:t> </a:t>
            </a:r>
            <a:r>
              <a:rPr dirty="0" sz="3600" spc="-5"/>
              <a:t>Clustering?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36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084" y="330708"/>
            <a:ext cx="7945374" cy="673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136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Dataset with Clear Cluster</a:t>
            </a:r>
            <a:r>
              <a:rPr dirty="0" spc="-50"/>
              <a:t> </a:t>
            </a:r>
            <a:r>
              <a:rPr dirty="0" spc="-5"/>
              <a:t>Structure</a:t>
            </a:r>
          </a:p>
        </p:txBody>
      </p:sp>
      <p:sp>
        <p:nvSpPr>
          <p:cNvPr id="4" name="object 4"/>
          <p:cNvSpPr/>
          <p:nvPr/>
        </p:nvSpPr>
        <p:spPr>
          <a:xfrm>
            <a:off x="2071674" y="5214950"/>
            <a:ext cx="4715510" cy="0"/>
          </a:xfrm>
          <a:custGeom>
            <a:avLst/>
            <a:gdLst/>
            <a:ahLst/>
            <a:cxnLst/>
            <a:rect l="l" t="t" r="r" b="b"/>
            <a:pathLst>
              <a:path w="4715509" h="0">
                <a:moveTo>
                  <a:pt x="0" y="0"/>
                </a:moveTo>
                <a:lnTo>
                  <a:pt x="4714913" y="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71674" y="1500174"/>
            <a:ext cx="0" cy="3715385"/>
          </a:xfrm>
          <a:custGeom>
            <a:avLst/>
            <a:gdLst/>
            <a:ahLst/>
            <a:cxnLst/>
            <a:rect l="l" t="t" r="r" b="b"/>
            <a:pathLst>
              <a:path w="0" h="3715385">
                <a:moveTo>
                  <a:pt x="0" y="3714775"/>
                </a:moveTo>
                <a:lnTo>
                  <a:pt x="0" y="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68523" y="1974342"/>
            <a:ext cx="237744" cy="237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14612" y="2000237"/>
            <a:ext cx="142875" cy="142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14612" y="2000237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20923" y="2126742"/>
            <a:ext cx="237744" cy="2377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67012" y="2152637"/>
            <a:ext cx="142875" cy="142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67012" y="2152637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68523" y="2188464"/>
            <a:ext cx="237744" cy="2377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14612" y="2214549"/>
            <a:ext cx="142875" cy="1428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14612" y="221454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25901" y="1902714"/>
            <a:ext cx="237744" cy="2377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071799" y="1928799"/>
            <a:ext cx="142875" cy="1428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071799" y="192879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025901" y="2188464"/>
            <a:ext cx="237744" cy="2377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071799" y="2214549"/>
            <a:ext cx="142875" cy="1428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071799" y="221454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882645" y="1902714"/>
            <a:ext cx="238506" cy="2377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928924" y="1928799"/>
            <a:ext cx="142875" cy="1428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928924" y="192879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168395" y="2260092"/>
            <a:ext cx="238506" cy="2377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214674" y="2285987"/>
            <a:ext cx="142875" cy="1428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214674" y="2285987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882645" y="2402585"/>
            <a:ext cx="238506" cy="23850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928924" y="2428862"/>
            <a:ext cx="142875" cy="1428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928924" y="2428875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383279" y="2474214"/>
            <a:ext cx="237744" cy="23774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428989" y="2500312"/>
            <a:ext cx="142869" cy="1428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428987" y="250031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311652" y="2045970"/>
            <a:ext cx="237744" cy="2377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357549" y="2071674"/>
            <a:ext cx="142875" cy="14287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357549" y="2071674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596895" y="2474214"/>
            <a:ext cx="238506" cy="23774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643177" y="2500312"/>
            <a:ext cx="142869" cy="14287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643174" y="250031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097529" y="2688335"/>
            <a:ext cx="237744" cy="23850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143237" y="2714625"/>
            <a:ext cx="142875" cy="14287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143237" y="2714625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668523" y="3617214"/>
            <a:ext cx="237744" cy="23774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14612" y="3643312"/>
            <a:ext cx="142875" cy="1428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714612" y="364331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811779" y="3831335"/>
            <a:ext cx="237744" cy="23850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857487" y="3857625"/>
            <a:ext cx="142875" cy="14287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857487" y="3857625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097529" y="3545585"/>
            <a:ext cx="237744" cy="23850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143237" y="3571875"/>
            <a:ext cx="142875" cy="14287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143237" y="3571875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097529" y="3831335"/>
            <a:ext cx="237744" cy="23850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143237" y="3857625"/>
            <a:ext cx="142875" cy="14287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143237" y="3857625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454146" y="3831335"/>
            <a:ext cx="238505" cy="23850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500424" y="3857625"/>
            <a:ext cx="142875" cy="14287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500424" y="3857625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240023" y="4260341"/>
            <a:ext cx="237744" cy="23774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286112" y="4286262"/>
            <a:ext cx="142875" cy="14287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286112" y="428626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025901" y="4117085"/>
            <a:ext cx="237744" cy="23850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071799" y="4143375"/>
            <a:ext cx="142875" cy="14287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071799" y="4143375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811779" y="4188714"/>
            <a:ext cx="237744" cy="23774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857487" y="4214812"/>
            <a:ext cx="142875" cy="14288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857487" y="4214825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597402" y="4260341"/>
            <a:ext cx="237744" cy="23774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643299" y="4286262"/>
            <a:ext cx="142887" cy="14287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643312" y="428626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954273" y="4546091"/>
            <a:ext cx="237744" cy="23774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000362" y="4572012"/>
            <a:ext cx="142875" cy="14287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000362" y="457201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811523" y="3688841"/>
            <a:ext cx="237744" cy="23774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857625" y="3714750"/>
            <a:ext cx="142875" cy="14287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857625" y="3714750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454146" y="3545585"/>
            <a:ext cx="238505" cy="23850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500424" y="3571875"/>
            <a:ext cx="142875" cy="14287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500424" y="3571875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240023" y="4046220"/>
            <a:ext cx="237744" cy="23774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286112" y="4071937"/>
            <a:ext cx="142875" cy="14287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286112" y="4071937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525773" y="4046220"/>
            <a:ext cx="237744" cy="23774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571862" y="4071937"/>
            <a:ext cx="142875" cy="14287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571875" y="4071937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883152" y="4046220"/>
            <a:ext cx="237744" cy="23774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929062" y="4071937"/>
            <a:ext cx="142875" cy="14287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929062" y="4071937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740146" y="2759964"/>
            <a:ext cx="238505" cy="23774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786450" y="2786062"/>
            <a:ext cx="142875" cy="14287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786450" y="278606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740146" y="3045714"/>
            <a:ext cx="238505" cy="23774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786450" y="3071812"/>
            <a:ext cx="142875" cy="142875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786450" y="307181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249929" y="3697998"/>
            <a:ext cx="237744" cy="23849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295639" y="3724275"/>
            <a:ext cx="142872" cy="142875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295637" y="3724275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311902" y="2903220"/>
            <a:ext cx="237744" cy="23774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357812" y="2928937"/>
            <a:ext cx="142887" cy="142875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357812" y="2928937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454396" y="3188970"/>
            <a:ext cx="238505" cy="23774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500700" y="3214687"/>
            <a:ext cx="142875" cy="142875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500687" y="3214687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526023" y="2974085"/>
            <a:ext cx="237744" cy="23850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572137" y="3000375"/>
            <a:ext cx="142875" cy="142875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572125" y="3000375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606808" y="3341370"/>
            <a:ext cx="238493" cy="237743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653100" y="3367087"/>
            <a:ext cx="142875" cy="142875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653087" y="3367087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311902" y="3331464"/>
            <a:ext cx="237744" cy="23774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357812" y="3357562"/>
            <a:ext cx="142887" cy="142875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357812" y="335756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812029" y="3617214"/>
            <a:ext cx="237744" cy="237744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4857750" y="3643312"/>
            <a:ext cx="142875" cy="142875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4857750" y="364331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5097779" y="3259835"/>
            <a:ext cx="237744" cy="238506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143500" y="3286125"/>
            <a:ext cx="142875" cy="142875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143500" y="3286125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097779" y="3688841"/>
            <a:ext cx="237744" cy="237744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143500" y="3714750"/>
            <a:ext cx="142875" cy="142875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143500" y="3714750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383529" y="3617214"/>
            <a:ext cx="237744" cy="237744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429262" y="3643312"/>
            <a:ext cx="142875" cy="142875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429250" y="364331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597652" y="4046220"/>
            <a:ext cx="237744" cy="237744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643575" y="4071937"/>
            <a:ext cx="142875" cy="142875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643575" y="4071937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6025896" y="3760470"/>
            <a:ext cx="238505" cy="237744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6072200" y="3786187"/>
            <a:ext cx="142875" cy="142875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6072200" y="3786187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740146" y="3760470"/>
            <a:ext cx="238505" cy="237744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786450" y="3786187"/>
            <a:ext cx="142875" cy="142875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5786450" y="3786187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6097523" y="3474720"/>
            <a:ext cx="237744" cy="237743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143637" y="3500437"/>
            <a:ext cx="142875" cy="142875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143637" y="3500437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955029" y="3331464"/>
            <a:ext cx="237744" cy="237743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6000762" y="3357562"/>
            <a:ext cx="142875" cy="142875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6000762" y="335756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6097523" y="3045714"/>
            <a:ext cx="237744" cy="237743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6143637" y="3071812"/>
            <a:ext cx="142875" cy="142875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6143637" y="307181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2310383" y="1693164"/>
            <a:ext cx="1668780" cy="1452372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3048000" y="2342388"/>
            <a:ext cx="82295" cy="82296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356100" y="1719290"/>
            <a:ext cx="1573530" cy="1356995"/>
          </a:xfrm>
          <a:custGeom>
            <a:avLst/>
            <a:gdLst/>
            <a:ahLst/>
            <a:cxnLst/>
            <a:rect l="l" t="t" r="r" b="b"/>
            <a:pathLst>
              <a:path w="1573529" h="1356995">
                <a:moveTo>
                  <a:pt x="143208" y="446694"/>
                </a:moveTo>
                <a:lnTo>
                  <a:pt x="141178" y="394639"/>
                </a:lnTo>
                <a:lnTo>
                  <a:pt x="146884" y="344427"/>
                </a:lnTo>
                <a:lnTo>
                  <a:pt x="159733" y="296977"/>
                </a:lnTo>
                <a:lnTo>
                  <a:pt x="179129" y="253206"/>
                </a:lnTo>
                <a:lnTo>
                  <a:pt x="204479" y="214032"/>
                </a:lnTo>
                <a:lnTo>
                  <a:pt x="235188" y="180372"/>
                </a:lnTo>
                <a:lnTo>
                  <a:pt x="270663" y="153146"/>
                </a:lnTo>
                <a:lnTo>
                  <a:pt x="310309" y="133270"/>
                </a:lnTo>
                <a:lnTo>
                  <a:pt x="353533" y="121663"/>
                </a:lnTo>
                <a:lnTo>
                  <a:pt x="394420" y="119173"/>
                </a:lnTo>
                <a:lnTo>
                  <a:pt x="434822" y="124638"/>
                </a:lnTo>
                <a:lnTo>
                  <a:pt x="473905" y="137862"/>
                </a:lnTo>
                <a:lnTo>
                  <a:pt x="510835" y="158646"/>
                </a:lnTo>
                <a:lnTo>
                  <a:pt x="536229" y="115239"/>
                </a:lnTo>
                <a:lnTo>
                  <a:pt x="568277" y="80853"/>
                </a:lnTo>
                <a:lnTo>
                  <a:pt x="605403" y="56055"/>
                </a:lnTo>
                <a:lnTo>
                  <a:pt x="646032" y="41415"/>
                </a:lnTo>
                <a:lnTo>
                  <a:pt x="688590" y="37498"/>
                </a:lnTo>
                <a:lnTo>
                  <a:pt x="731501" y="44873"/>
                </a:lnTo>
                <a:lnTo>
                  <a:pt x="773191" y="64107"/>
                </a:lnTo>
                <a:lnTo>
                  <a:pt x="807933" y="91880"/>
                </a:lnTo>
                <a:lnTo>
                  <a:pt x="818289" y="103032"/>
                </a:lnTo>
                <a:lnTo>
                  <a:pt x="842207" y="61575"/>
                </a:lnTo>
                <a:lnTo>
                  <a:pt x="873464" y="30051"/>
                </a:lnTo>
                <a:lnTo>
                  <a:pt x="910029" y="9260"/>
                </a:lnTo>
                <a:lnTo>
                  <a:pt x="949872" y="0"/>
                </a:lnTo>
                <a:lnTo>
                  <a:pt x="990962" y="3068"/>
                </a:lnTo>
                <a:lnTo>
                  <a:pt x="1031268" y="19263"/>
                </a:lnTo>
                <a:lnTo>
                  <a:pt x="1061596" y="42468"/>
                </a:lnTo>
                <a:lnTo>
                  <a:pt x="1086666" y="73149"/>
                </a:lnTo>
                <a:lnTo>
                  <a:pt x="1121851" y="35914"/>
                </a:lnTo>
                <a:lnTo>
                  <a:pt x="1162731" y="11661"/>
                </a:lnTo>
                <a:lnTo>
                  <a:pt x="1206930" y="619"/>
                </a:lnTo>
                <a:lnTo>
                  <a:pt x="1252074" y="3019"/>
                </a:lnTo>
                <a:lnTo>
                  <a:pt x="1295789" y="19088"/>
                </a:lnTo>
                <a:lnTo>
                  <a:pt x="1335700" y="49057"/>
                </a:lnTo>
                <a:lnTo>
                  <a:pt x="1374536" y="103639"/>
                </a:lnTo>
                <a:lnTo>
                  <a:pt x="1395352" y="170393"/>
                </a:lnTo>
                <a:lnTo>
                  <a:pt x="1436930" y="189983"/>
                </a:lnTo>
                <a:lnTo>
                  <a:pt x="1472498" y="219207"/>
                </a:lnTo>
                <a:lnTo>
                  <a:pt x="1501239" y="256381"/>
                </a:lnTo>
                <a:lnTo>
                  <a:pt x="1522335" y="299823"/>
                </a:lnTo>
                <a:lnTo>
                  <a:pt x="1534970" y="347847"/>
                </a:lnTo>
                <a:lnTo>
                  <a:pt x="1538325" y="398771"/>
                </a:lnTo>
                <a:lnTo>
                  <a:pt x="1531585" y="450911"/>
                </a:lnTo>
                <a:lnTo>
                  <a:pt x="1529694" y="458549"/>
                </a:lnTo>
                <a:lnTo>
                  <a:pt x="1527583" y="466103"/>
                </a:lnTo>
                <a:lnTo>
                  <a:pt x="1525250" y="473567"/>
                </a:lnTo>
                <a:lnTo>
                  <a:pt x="1522695" y="480933"/>
                </a:lnTo>
                <a:lnTo>
                  <a:pt x="1546533" y="525074"/>
                </a:lnTo>
                <a:lnTo>
                  <a:pt x="1562853" y="572139"/>
                </a:lnTo>
                <a:lnTo>
                  <a:pt x="1571784" y="620982"/>
                </a:lnTo>
                <a:lnTo>
                  <a:pt x="1573454" y="670456"/>
                </a:lnTo>
                <a:lnTo>
                  <a:pt x="1567990" y="719414"/>
                </a:lnTo>
                <a:lnTo>
                  <a:pt x="1555520" y="766707"/>
                </a:lnTo>
                <a:lnTo>
                  <a:pt x="1536172" y="811189"/>
                </a:lnTo>
                <a:lnTo>
                  <a:pt x="1510075" y="851713"/>
                </a:lnTo>
                <a:lnTo>
                  <a:pt x="1477356" y="887130"/>
                </a:lnTo>
                <a:lnTo>
                  <a:pt x="1422865" y="924378"/>
                </a:lnTo>
                <a:lnTo>
                  <a:pt x="1362116" y="944166"/>
                </a:lnTo>
                <a:lnTo>
                  <a:pt x="1357498" y="993936"/>
                </a:lnTo>
                <a:lnTo>
                  <a:pt x="1344917" y="1040216"/>
                </a:lnTo>
                <a:lnTo>
                  <a:pt x="1325227" y="1082018"/>
                </a:lnTo>
                <a:lnTo>
                  <a:pt x="1299279" y="1118356"/>
                </a:lnTo>
                <a:lnTo>
                  <a:pt x="1267928" y="1148245"/>
                </a:lnTo>
                <a:lnTo>
                  <a:pt x="1232025" y="1170698"/>
                </a:lnTo>
                <a:lnTo>
                  <a:pt x="1192423" y="1184729"/>
                </a:lnTo>
                <a:lnTo>
                  <a:pt x="1149975" y="1189352"/>
                </a:lnTo>
                <a:lnTo>
                  <a:pt x="1121073" y="1186734"/>
                </a:lnTo>
                <a:lnTo>
                  <a:pt x="1092882" y="1179521"/>
                </a:lnTo>
                <a:lnTo>
                  <a:pt x="1065797" y="1167848"/>
                </a:lnTo>
                <a:lnTo>
                  <a:pt x="1040209" y="1151849"/>
                </a:lnTo>
                <a:lnTo>
                  <a:pt x="1023624" y="1200309"/>
                </a:lnTo>
                <a:lnTo>
                  <a:pt x="1000660" y="1243294"/>
                </a:lnTo>
                <a:lnTo>
                  <a:pt x="972181" y="1280259"/>
                </a:lnTo>
                <a:lnTo>
                  <a:pt x="939051" y="1310657"/>
                </a:lnTo>
                <a:lnTo>
                  <a:pt x="902137" y="1333943"/>
                </a:lnTo>
                <a:lnTo>
                  <a:pt x="862302" y="1349571"/>
                </a:lnTo>
                <a:lnTo>
                  <a:pt x="820411" y="1356996"/>
                </a:lnTo>
                <a:lnTo>
                  <a:pt x="777330" y="1355672"/>
                </a:lnTo>
                <a:lnTo>
                  <a:pt x="733923" y="1345054"/>
                </a:lnTo>
                <a:lnTo>
                  <a:pt x="694622" y="1326540"/>
                </a:lnTo>
                <a:lnTo>
                  <a:pt x="658849" y="1300564"/>
                </a:lnTo>
                <a:lnTo>
                  <a:pt x="627354" y="1267786"/>
                </a:lnTo>
                <a:lnTo>
                  <a:pt x="600891" y="1228862"/>
                </a:lnTo>
                <a:lnTo>
                  <a:pt x="559951" y="1252826"/>
                </a:lnTo>
                <a:lnTo>
                  <a:pt x="517429" y="1268327"/>
                </a:lnTo>
                <a:lnTo>
                  <a:pt x="474117" y="1275598"/>
                </a:lnTo>
                <a:lnTo>
                  <a:pt x="430809" y="1274871"/>
                </a:lnTo>
                <a:lnTo>
                  <a:pt x="388299" y="1266379"/>
                </a:lnTo>
                <a:lnTo>
                  <a:pt x="347380" y="1250357"/>
                </a:lnTo>
                <a:lnTo>
                  <a:pt x="308845" y="1227036"/>
                </a:lnTo>
                <a:lnTo>
                  <a:pt x="273488" y="1196650"/>
                </a:lnTo>
                <a:lnTo>
                  <a:pt x="242103" y="1159432"/>
                </a:lnTo>
                <a:lnTo>
                  <a:pt x="215484" y="1115616"/>
                </a:lnTo>
                <a:lnTo>
                  <a:pt x="212512" y="1109647"/>
                </a:lnTo>
                <a:lnTo>
                  <a:pt x="169971" y="1108809"/>
                </a:lnTo>
                <a:lnTo>
                  <a:pt x="130475" y="1095369"/>
                </a:lnTo>
                <a:lnTo>
                  <a:pt x="95700" y="1070879"/>
                </a:lnTo>
                <a:lnTo>
                  <a:pt x="67325" y="1036892"/>
                </a:lnTo>
                <a:lnTo>
                  <a:pt x="47024" y="994962"/>
                </a:lnTo>
                <a:lnTo>
                  <a:pt x="36477" y="946642"/>
                </a:lnTo>
                <a:lnTo>
                  <a:pt x="36219" y="906091"/>
                </a:lnTo>
                <a:lnTo>
                  <a:pt x="43343" y="866877"/>
                </a:lnTo>
                <a:lnTo>
                  <a:pt x="57471" y="830364"/>
                </a:lnTo>
                <a:lnTo>
                  <a:pt x="78222" y="797913"/>
                </a:lnTo>
                <a:lnTo>
                  <a:pt x="44813" y="767061"/>
                </a:lnTo>
                <a:lnTo>
                  <a:pt x="20280" y="728263"/>
                </a:lnTo>
                <a:lnTo>
                  <a:pt x="5162" y="683956"/>
                </a:lnTo>
                <a:lnTo>
                  <a:pt x="0" y="636575"/>
                </a:lnTo>
                <a:lnTo>
                  <a:pt x="5331" y="588557"/>
                </a:lnTo>
                <a:lnTo>
                  <a:pt x="21694" y="542338"/>
                </a:lnTo>
                <a:lnTo>
                  <a:pt x="44166" y="507246"/>
                </a:lnTo>
                <a:lnTo>
                  <a:pt x="72547" y="479662"/>
                </a:lnTo>
                <a:lnTo>
                  <a:pt x="105550" y="460562"/>
                </a:lnTo>
                <a:lnTo>
                  <a:pt x="141887" y="450923"/>
                </a:lnTo>
                <a:lnTo>
                  <a:pt x="143208" y="446694"/>
                </a:lnTo>
                <a:close/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435999" y="2511907"/>
            <a:ext cx="92710" cy="25400"/>
          </a:xfrm>
          <a:custGeom>
            <a:avLst/>
            <a:gdLst/>
            <a:ahLst/>
            <a:cxnLst/>
            <a:rect l="l" t="t" r="r" b="b"/>
            <a:pathLst>
              <a:path w="92710" h="25400">
                <a:moveTo>
                  <a:pt x="92151" y="25044"/>
                </a:moveTo>
                <a:lnTo>
                  <a:pt x="68099" y="25088"/>
                </a:lnTo>
                <a:lnTo>
                  <a:pt x="44451" y="20856"/>
                </a:lnTo>
                <a:lnTo>
                  <a:pt x="21615" y="12457"/>
                </a:lnTo>
                <a:lnTo>
                  <a:pt x="0" y="0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2569146" y="2810992"/>
            <a:ext cx="40640" cy="12065"/>
          </a:xfrm>
          <a:custGeom>
            <a:avLst/>
            <a:gdLst/>
            <a:ahLst/>
            <a:cxnLst/>
            <a:rect l="l" t="t" r="r" b="b"/>
            <a:pathLst>
              <a:path w="40639" h="12064">
                <a:moveTo>
                  <a:pt x="40309" y="0"/>
                </a:moveTo>
                <a:lnTo>
                  <a:pt x="30502" y="4161"/>
                </a:lnTo>
                <a:lnTo>
                  <a:pt x="20493" y="7551"/>
                </a:lnTo>
                <a:lnTo>
                  <a:pt x="10314" y="10163"/>
                </a:lnTo>
                <a:lnTo>
                  <a:pt x="0" y="11988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2932595" y="2888005"/>
            <a:ext cx="24765" cy="55244"/>
          </a:xfrm>
          <a:custGeom>
            <a:avLst/>
            <a:gdLst/>
            <a:ahLst/>
            <a:cxnLst/>
            <a:rect l="l" t="t" r="r" b="b"/>
            <a:pathLst>
              <a:path w="24764" h="55244">
                <a:moveTo>
                  <a:pt x="24295" y="54660"/>
                </a:moveTo>
                <a:lnTo>
                  <a:pt x="17298" y="41585"/>
                </a:lnTo>
                <a:lnTo>
                  <a:pt x="10909" y="28097"/>
                </a:lnTo>
                <a:lnTo>
                  <a:pt x="5139" y="14225"/>
                </a:lnTo>
                <a:lnTo>
                  <a:pt x="0" y="0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3396450" y="2806344"/>
            <a:ext cx="10160" cy="60325"/>
          </a:xfrm>
          <a:custGeom>
            <a:avLst/>
            <a:gdLst/>
            <a:ahLst/>
            <a:cxnLst/>
            <a:rect l="l" t="t" r="r" b="b"/>
            <a:pathLst>
              <a:path w="10160" h="60325">
                <a:moveTo>
                  <a:pt x="9702" y="0"/>
                </a:moveTo>
                <a:lnTo>
                  <a:pt x="8293" y="15208"/>
                </a:lnTo>
                <a:lnTo>
                  <a:pt x="6203" y="30295"/>
                </a:lnTo>
                <a:lnTo>
                  <a:pt x="3437" y="45230"/>
                </a:lnTo>
                <a:lnTo>
                  <a:pt x="0" y="59982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3599040" y="2435682"/>
            <a:ext cx="118745" cy="224790"/>
          </a:xfrm>
          <a:custGeom>
            <a:avLst/>
            <a:gdLst/>
            <a:ahLst/>
            <a:cxnLst/>
            <a:rect l="l" t="t" r="r" b="b"/>
            <a:pathLst>
              <a:path w="118745" h="224789">
                <a:moveTo>
                  <a:pt x="0" y="0"/>
                </a:moveTo>
                <a:lnTo>
                  <a:pt x="40367" y="30192"/>
                </a:lnTo>
                <a:lnTo>
                  <a:pt x="73330" y="69507"/>
                </a:lnTo>
                <a:lnTo>
                  <a:pt x="97937" y="116147"/>
                </a:lnTo>
                <a:lnTo>
                  <a:pt x="113240" y="168312"/>
                </a:lnTo>
                <a:lnTo>
                  <a:pt x="118287" y="224205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3825379" y="2196896"/>
            <a:ext cx="52705" cy="84455"/>
          </a:xfrm>
          <a:custGeom>
            <a:avLst/>
            <a:gdLst/>
            <a:ahLst/>
            <a:cxnLst/>
            <a:rect l="l" t="t" r="r" b="b"/>
            <a:pathLst>
              <a:path w="52704" h="84455">
                <a:moveTo>
                  <a:pt x="52666" y="0"/>
                </a:moveTo>
                <a:lnTo>
                  <a:pt x="42666" y="23605"/>
                </a:lnTo>
                <a:lnTo>
                  <a:pt x="30467" y="45627"/>
                </a:lnTo>
                <a:lnTo>
                  <a:pt x="16201" y="65854"/>
                </a:lnTo>
                <a:lnTo>
                  <a:pt x="0" y="84074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3751656" y="1884972"/>
            <a:ext cx="3175" cy="40005"/>
          </a:xfrm>
          <a:custGeom>
            <a:avLst/>
            <a:gdLst/>
            <a:ahLst/>
            <a:cxnLst/>
            <a:rect l="l" t="t" r="r" b="b"/>
            <a:pathLst>
              <a:path w="3175" h="40005">
                <a:moveTo>
                  <a:pt x="0" y="0"/>
                </a:moveTo>
                <a:lnTo>
                  <a:pt x="1309" y="9855"/>
                </a:lnTo>
                <a:lnTo>
                  <a:pt x="2209" y="19769"/>
                </a:lnTo>
                <a:lnTo>
                  <a:pt x="2700" y="29723"/>
                </a:lnTo>
                <a:lnTo>
                  <a:pt x="2781" y="39700"/>
                </a:lnTo>
              </a:path>
            </a:pathLst>
          </a:custGeom>
          <a:ln w="12699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3415284" y="1788020"/>
            <a:ext cx="27305" cy="50800"/>
          </a:xfrm>
          <a:custGeom>
            <a:avLst/>
            <a:gdLst/>
            <a:ahLst/>
            <a:cxnLst/>
            <a:rect l="l" t="t" r="r" b="b"/>
            <a:pathLst>
              <a:path w="27304" h="50800">
                <a:moveTo>
                  <a:pt x="0" y="50634"/>
                </a:moveTo>
                <a:lnTo>
                  <a:pt x="5563" y="37143"/>
                </a:lnTo>
                <a:lnTo>
                  <a:pt x="11931" y="24174"/>
                </a:lnTo>
                <a:lnTo>
                  <a:pt x="19080" y="11776"/>
                </a:lnTo>
                <a:lnTo>
                  <a:pt x="26987" y="0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3162922" y="1819109"/>
            <a:ext cx="13335" cy="43815"/>
          </a:xfrm>
          <a:custGeom>
            <a:avLst/>
            <a:gdLst/>
            <a:ahLst/>
            <a:cxnLst/>
            <a:rect l="l" t="t" r="r" b="b"/>
            <a:pathLst>
              <a:path w="13335" h="43814">
                <a:moveTo>
                  <a:pt x="0" y="43675"/>
                </a:moveTo>
                <a:lnTo>
                  <a:pt x="2393" y="32414"/>
                </a:lnTo>
                <a:lnTo>
                  <a:pt x="5376" y="21361"/>
                </a:lnTo>
                <a:lnTo>
                  <a:pt x="8938" y="10546"/>
                </a:lnTo>
                <a:lnTo>
                  <a:pt x="13068" y="0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2866745" y="1877618"/>
            <a:ext cx="47625" cy="42545"/>
          </a:xfrm>
          <a:custGeom>
            <a:avLst/>
            <a:gdLst/>
            <a:ahLst/>
            <a:cxnLst/>
            <a:rect l="l" t="t" r="r" b="b"/>
            <a:pathLst>
              <a:path w="47625" h="42544">
                <a:moveTo>
                  <a:pt x="0" y="0"/>
                </a:moveTo>
                <a:lnTo>
                  <a:pt x="12624" y="9305"/>
                </a:lnTo>
                <a:lnTo>
                  <a:pt x="24736" y="19486"/>
                </a:lnTo>
                <a:lnTo>
                  <a:pt x="36300" y="30512"/>
                </a:lnTo>
                <a:lnTo>
                  <a:pt x="47282" y="42354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2499309" y="2165997"/>
            <a:ext cx="8255" cy="45085"/>
          </a:xfrm>
          <a:custGeom>
            <a:avLst/>
            <a:gdLst/>
            <a:ahLst/>
            <a:cxnLst/>
            <a:rect l="l" t="t" r="r" b="b"/>
            <a:pathLst>
              <a:path w="8255" h="45085">
                <a:moveTo>
                  <a:pt x="8254" y="44564"/>
                </a:moveTo>
                <a:lnTo>
                  <a:pt x="5629" y="33572"/>
                </a:lnTo>
                <a:lnTo>
                  <a:pt x="3375" y="22472"/>
                </a:lnTo>
                <a:lnTo>
                  <a:pt x="1497" y="11277"/>
                </a:lnTo>
                <a:lnTo>
                  <a:pt x="0" y="0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2381250" y="3336797"/>
            <a:ext cx="1883664" cy="1667256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3218688" y="4087367"/>
            <a:ext cx="82296" cy="82295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427839" y="3362636"/>
            <a:ext cx="1787525" cy="1572260"/>
          </a:xfrm>
          <a:custGeom>
            <a:avLst/>
            <a:gdLst/>
            <a:ahLst/>
            <a:cxnLst/>
            <a:rect l="l" t="t" r="r" b="b"/>
            <a:pathLst>
              <a:path w="1787525" h="1572260">
                <a:moveTo>
                  <a:pt x="162249" y="517708"/>
                </a:moveTo>
                <a:lnTo>
                  <a:pt x="159689" y="468263"/>
                </a:lnTo>
                <a:lnTo>
                  <a:pt x="163095" y="420119"/>
                </a:lnTo>
                <a:lnTo>
                  <a:pt x="172098" y="373856"/>
                </a:lnTo>
                <a:lnTo>
                  <a:pt x="186328" y="330057"/>
                </a:lnTo>
                <a:lnTo>
                  <a:pt x="205415" y="289305"/>
                </a:lnTo>
                <a:lnTo>
                  <a:pt x="228991" y="252181"/>
                </a:lnTo>
                <a:lnTo>
                  <a:pt x="256684" y="219267"/>
                </a:lnTo>
                <a:lnTo>
                  <a:pt x="288127" y="191146"/>
                </a:lnTo>
                <a:lnTo>
                  <a:pt x="322948" y="168399"/>
                </a:lnTo>
                <a:lnTo>
                  <a:pt x="360779" y="151608"/>
                </a:lnTo>
                <a:lnTo>
                  <a:pt x="401250" y="141356"/>
                </a:lnTo>
                <a:lnTo>
                  <a:pt x="447720" y="138473"/>
                </a:lnTo>
                <a:lnTo>
                  <a:pt x="493633" y="144798"/>
                </a:lnTo>
                <a:lnTo>
                  <a:pt x="538046" y="160105"/>
                </a:lnTo>
                <a:lnTo>
                  <a:pt x="580015" y="184168"/>
                </a:lnTo>
                <a:lnTo>
                  <a:pt x="604812" y="139634"/>
                </a:lnTo>
                <a:lnTo>
                  <a:pt x="635569" y="103035"/>
                </a:lnTo>
                <a:lnTo>
                  <a:pt x="671088" y="74811"/>
                </a:lnTo>
                <a:lnTo>
                  <a:pt x="710170" y="55401"/>
                </a:lnTo>
                <a:lnTo>
                  <a:pt x="751615" y="45247"/>
                </a:lnTo>
                <a:lnTo>
                  <a:pt x="794226" y="44788"/>
                </a:lnTo>
                <a:lnTo>
                  <a:pt x="836803" y="54465"/>
                </a:lnTo>
                <a:lnTo>
                  <a:pt x="878148" y="74719"/>
                </a:lnTo>
                <a:lnTo>
                  <a:pt x="917615" y="106868"/>
                </a:lnTo>
                <a:lnTo>
                  <a:pt x="929379" y="119779"/>
                </a:lnTo>
                <a:lnTo>
                  <a:pt x="952114" y="77954"/>
                </a:lnTo>
                <a:lnTo>
                  <a:pt x="981217" y="44480"/>
                </a:lnTo>
                <a:lnTo>
                  <a:pt x="1015235" y="19942"/>
                </a:lnTo>
                <a:lnTo>
                  <a:pt x="1052717" y="4920"/>
                </a:lnTo>
                <a:lnTo>
                  <a:pt x="1092209" y="0"/>
                </a:lnTo>
                <a:lnTo>
                  <a:pt x="1132260" y="5761"/>
                </a:lnTo>
                <a:lnTo>
                  <a:pt x="1171416" y="22789"/>
                </a:lnTo>
                <a:lnTo>
                  <a:pt x="1205868" y="49656"/>
                </a:lnTo>
                <a:lnTo>
                  <a:pt x="1234357" y="85171"/>
                </a:lnTo>
                <a:lnTo>
                  <a:pt x="1268172" y="47304"/>
                </a:lnTo>
                <a:lnTo>
                  <a:pt x="1307023" y="20452"/>
                </a:lnTo>
                <a:lnTo>
                  <a:pt x="1349212" y="4783"/>
                </a:lnTo>
                <a:lnTo>
                  <a:pt x="1393039" y="464"/>
                </a:lnTo>
                <a:lnTo>
                  <a:pt x="1436806" y="7663"/>
                </a:lnTo>
                <a:lnTo>
                  <a:pt x="1478814" y="26546"/>
                </a:lnTo>
                <a:lnTo>
                  <a:pt x="1517364" y="57282"/>
                </a:lnTo>
                <a:lnTo>
                  <a:pt x="1541789" y="86722"/>
                </a:lnTo>
                <a:lnTo>
                  <a:pt x="1561484" y="120484"/>
                </a:lnTo>
                <a:lnTo>
                  <a:pt x="1576064" y="157770"/>
                </a:lnTo>
                <a:lnTo>
                  <a:pt x="1585144" y="197782"/>
                </a:lnTo>
                <a:lnTo>
                  <a:pt x="1626840" y="216978"/>
                </a:lnTo>
                <a:lnTo>
                  <a:pt x="1663395" y="244902"/>
                </a:lnTo>
                <a:lnTo>
                  <a:pt x="1694189" y="280247"/>
                </a:lnTo>
                <a:lnTo>
                  <a:pt x="1718599" y="321709"/>
                </a:lnTo>
                <a:lnTo>
                  <a:pt x="1736001" y="367980"/>
                </a:lnTo>
                <a:lnTo>
                  <a:pt x="1745775" y="417756"/>
                </a:lnTo>
                <a:lnTo>
                  <a:pt x="1747297" y="469730"/>
                </a:lnTo>
                <a:lnTo>
                  <a:pt x="1739944" y="522597"/>
                </a:lnTo>
                <a:lnTo>
                  <a:pt x="1737799" y="531440"/>
                </a:lnTo>
                <a:lnTo>
                  <a:pt x="1735401" y="540187"/>
                </a:lnTo>
                <a:lnTo>
                  <a:pt x="1732751" y="548829"/>
                </a:lnTo>
                <a:lnTo>
                  <a:pt x="1729848" y="557357"/>
                </a:lnTo>
                <a:lnTo>
                  <a:pt x="1752650" y="598882"/>
                </a:lnTo>
                <a:lnTo>
                  <a:pt x="1769716" y="642836"/>
                </a:lnTo>
                <a:lnTo>
                  <a:pt x="1781125" y="688491"/>
                </a:lnTo>
                <a:lnTo>
                  <a:pt x="1786958" y="735121"/>
                </a:lnTo>
                <a:lnTo>
                  <a:pt x="1787293" y="781998"/>
                </a:lnTo>
                <a:lnTo>
                  <a:pt x="1782211" y="828393"/>
                </a:lnTo>
                <a:lnTo>
                  <a:pt x="1771791" y="873580"/>
                </a:lnTo>
                <a:lnTo>
                  <a:pt x="1756113" y="916830"/>
                </a:lnTo>
                <a:lnTo>
                  <a:pt x="1735256" y="957417"/>
                </a:lnTo>
                <a:lnTo>
                  <a:pt x="1709299" y="994613"/>
                </a:lnTo>
                <a:lnTo>
                  <a:pt x="1678324" y="1027689"/>
                </a:lnTo>
                <a:lnTo>
                  <a:pt x="1648454" y="1051679"/>
                </a:lnTo>
                <a:lnTo>
                  <a:pt x="1582567" y="1084900"/>
                </a:lnTo>
                <a:lnTo>
                  <a:pt x="1547361" y="1093716"/>
                </a:lnTo>
                <a:lnTo>
                  <a:pt x="1543165" y="1145125"/>
                </a:lnTo>
                <a:lnTo>
                  <a:pt x="1531732" y="1193438"/>
                </a:lnTo>
                <a:lnTo>
                  <a:pt x="1513744" y="1237855"/>
                </a:lnTo>
                <a:lnTo>
                  <a:pt x="1489882" y="1277574"/>
                </a:lnTo>
                <a:lnTo>
                  <a:pt x="1460826" y="1311793"/>
                </a:lnTo>
                <a:lnTo>
                  <a:pt x="1427258" y="1339709"/>
                </a:lnTo>
                <a:lnTo>
                  <a:pt x="1389859" y="1360521"/>
                </a:lnTo>
                <a:lnTo>
                  <a:pt x="1349309" y="1373427"/>
                </a:lnTo>
                <a:lnTo>
                  <a:pt x="1306290" y="1377625"/>
                </a:lnTo>
                <a:lnTo>
                  <a:pt x="1273453" y="1374591"/>
                </a:lnTo>
                <a:lnTo>
                  <a:pt x="1241422" y="1366239"/>
                </a:lnTo>
                <a:lnTo>
                  <a:pt x="1210642" y="1352725"/>
                </a:lnTo>
                <a:lnTo>
                  <a:pt x="1181563" y="1334204"/>
                </a:lnTo>
                <a:lnTo>
                  <a:pt x="1164945" y="1384977"/>
                </a:lnTo>
                <a:lnTo>
                  <a:pt x="1142374" y="1430667"/>
                </a:lnTo>
                <a:lnTo>
                  <a:pt x="1114567" y="1470813"/>
                </a:lnTo>
                <a:lnTo>
                  <a:pt x="1082240" y="1504955"/>
                </a:lnTo>
                <a:lnTo>
                  <a:pt x="1046112" y="1532632"/>
                </a:lnTo>
                <a:lnTo>
                  <a:pt x="1006897" y="1553383"/>
                </a:lnTo>
                <a:lnTo>
                  <a:pt x="965312" y="1566747"/>
                </a:lnTo>
                <a:lnTo>
                  <a:pt x="922075" y="1572264"/>
                </a:lnTo>
                <a:lnTo>
                  <a:pt x="877901" y="1569473"/>
                </a:lnTo>
                <a:lnTo>
                  <a:pt x="833507" y="1557914"/>
                </a:lnTo>
                <a:lnTo>
                  <a:pt x="788851" y="1536479"/>
                </a:lnTo>
                <a:lnTo>
                  <a:pt x="748203" y="1506401"/>
                </a:lnTo>
                <a:lnTo>
                  <a:pt x="712415" y="1468444"/>
                </a:lnTo>
                <a:lnTo>
                  <a:pt x="682339" y="1423370"/>
                </a:lnTo>
                <a:lnTo>
                  <a:pt x="643721" y="1447183"/>
                </a:lnTo>
                <a:lnTo>
                  <a:pt x="603750" y="1464158"/>
                </a:lnTo>
                <a:lnTo>
                  <a:pt x="562946" y="1474453"/>
                </a:lnTo>
                <a:lnTo>
                  <a:pt x="521832" y="1478224"/>
                </a:lnTo>
                <a:lnTo>
                  <a:pt x="480930" y="1475626"/>
                </a:lnTo>
                <a:lnTo>
                  <a:pt x="440761" y="1466815"/>
                </a:lnTo>
                <a:lnTo>
                  <a:pt x="401848" y="1451949"/>
                </a:lnTo>
                <a:lnTo>
                  <a:pt x="364712" y="1431183"/>
                </a:lnTo>
                <a:lnTo>
                  <a:pt x="329875" y="1404673"/>
                </a:lnTo>
                <a:lnTo>
                  <a:pt x="297860" y="1372576"/>
                </a:lnTo>
                <a:lnTo>
                  <a:pt x="269187" y="1335047"/>
                </a:lnTo>
                <a:lnTo>
                  <a:pt x="244380" y="1292243"/>
                </a:lnTo>
                <a:lnTo>
                  <a:pt x="241001" y="1285334"/>
                </a:lnTo>
                <a:lnTo>
                  <a:pt x="199399" y="1285444"/>
                </a:lnTo>
                <a:lnTo>
                  <a:pt x="160137" y="1274641"/>
                </a:lnTo>
                <a:lnTo>
                  <a:pt x="124417" y="1254058"/>
                </a:lnTo>
                <a:lnTo>
                  <a:pt x="93440" y="1224830"/>
                </a:lnTo>
                <a:lnTo>
                  <a:pt x="68407" y="1188088"/>
                </a:lnTo>
                <a:lnTo>
                  <a:pt x="50519" y="1144967"/>
                </a:lnTo>
                <a:lnTo>
                  <a:pt x="40976" y="1096599"/>
                </a:lnTo>
                <a:lnTo>
                  <a:pt x="40678" y="1049644"/>
                </a:lnTo>
                <a:lnTo>
                  <a:pt x="48771" y="1004239"/>
                </a:lnTo>
                <a:lnTo>
                  <a:pt x="64822" y="961957"/>
                </a:lnTo>
                <a:lnTo>
                  <a:pt x="88398" y="924375"/>
                </a:lnTo>
                <a:lnTo>
                  <a:pt x="55253" y="894385"/>
                </a:lnTo>
                <a:lnTo>
                  <a:pt x="29456" y="857340"/>
                </a:lnTo>
                <a:lnTo>
                  <a:pt x="11391" y="815016"/>
                </a:lnTo>
                <a:lnTo>
                  <a:pt x="1444" y="769189"/>
                </a:lnTo>
                <a:lnTo>
                  <a:pt x="0" y="721635"/>
                </a:lnTo>
                <a:lnTo>
                  <a:pt x="7444" y="674131"/>
                </a:lnTo>
                <a:lnTo>
                  <a:pt x="24162" y="628452"/>
                </a:lnTo>
                <a:lnTo>
                  <a:pt x="49702" y="587816"/>
                </a:lnTo>
                <a:lnTo>
                  <a:pt x="81955" y="555875"/>
                </a:lnTo>
                <a:lnTo>
                  <a:pt x="119457" y="533758"/>
                </a:lnTo>
                <a:lnTo>
                  <a:pt x="160750" y="522597"/>
                </a:lnTo>
                <a:lnTo>
                  <a:pt x="162249" y="517708"/>
                </a:lnTo>
                <a:close/>
              </a:path>
            </a:pathLst>
          </a:custGeom>
          <a:ln w="12699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2518155" y="4280903"/>
            <a:ext cx="104775" cy="29209"/>
          </a:xfrm>
          <a:custGeom>
            <a:avLst/>
            <a:gdLst/>
            <a:ahLst/>
            <a:cxnLst/>
            <a:rect l="l" t="t" r="r" b="b"/>
            <a:pathLst>
              <a:path w="104775" h="29210">
                <a:moveTo>
                  <a:pt x="104724" y="28994"/>
                </a:moveTo>
                <a:lnTo>
                  <a:pt x="77390" y="29046"/>
                </a:lnTo>
                <a:lnTo>
                  <a:pt x="50519" y="24145"/>
                </a:lnTo>
                <a:lnTo>
                  <a:pt x="24569" y="14420"/>
                </a:lnTo>
                <a:lnTo>
                  <a:pt x="0" y="0"/>
                </a:lnTo>
              </a:path>
            </a:pathLst>
          </a:custGeom>
          <a:ln w="12699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2669463" y="4627206"/>
            <a:ext cx="46355" cy="13970"/>
          </a:xfrm>
          <a:custGeom>
            <a:avLst/>
            <a:gdLst/>
            <a:ahLst/>
            <a:cxnLst/>
            <a:rect l="l" t="t" r="r" b="b"/>
            <a:pathLst>
              <a:path w="46355" h="13970">
                <a:moveTo>
                  <a:pt x="45808" y="0"/>
                </a:moveTo>
                <a:lnTo>
                  <a:pt x="34661" y="4815"/>
                </a:lnTo>
                <a:lnTo>
                  <a:pt x="23285" y="8740"/>
                </a:lnTo>
                <a:lnTo>
                  <a:pt x="11718" y="11765"/>
                </a:lnTo>
                <a:lnTo>
                  <a:pt x="0" y="13881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3082480" y="4716373"/>
            <a:ext cx="27940" cy="63500"/>
          </a:xfrm>
          <a:custGeom>
            <a:avLst/>
            <a:gdLst/>
            <a:ahLst/>
            <a:cxnLst/>
            <a:rect l="l" t="t" r="r" b="b"/>
            <a:pathLst>
              <a:path w="27939" h="63500">
                <a:moveTo>
                  <a:pt x="27609" y="63309"/>
                </a:moveTo>
                <a:lnTo>
                  <a:pt x="19656" y="48163"/>
                </a:lnTo>
                <a:lnTo>
                  <a:pt x="12395" y="32540"/>
                </a:lnTo>
                <a:lnTo>
                  <a:pt x="5839" y="16475"/>
                </a:lnTo>
                <a:lnTo>
                  <a:pt x="0" y="0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3609594" y="4621822"/>
            <a:ext cx="11430" cy="69850"/>
          </a:xfrm>
          <a:custGeom>
            <a:avLst/>
            <a:gdLst/>
            <a:ahLst/>
            <a:cxnLst/>
            <a:rect l="l" t="t" r="r" b="b"/>
            <a:pathLst>
              <a:path w="11429" h="69850">
                <a:moveTo>
                  <a:pt x="11023" y="0"/>
                </a:moveTo>
                <a:lnTo>
                  <a:pt x="9417" y="17610"/>
                </a:lnTo>
                <a:lnTo>
                  <a:pt x="7040" y="35080"/>
                </a:lnTo>
                <a:lnTo>
                  <a:pt x="3899" y="52374"/>
                </a:lnTo>
                <a:lnTo>
                  <a:pt x="0" y="69456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3839806" y="4192638"/>
            <a:ext cx="134620" cy="259715"/>
          </a:xfrm>
          <a:custGeom>
            <a:avLst/>
            <a:gdLst/>
            <a:ahLst/>
            <a:cxnLst/>
            <a:rect l="l" t="t" r="r" b="b"/>
            <a:pathLst>
              <a:path w="134620" h="259714">
                <a:moveTo>
                  <a:pt x="0" y="0"/>
                </a:moveTo>
                <a:lnTo>
                  <a:pt x="38781" y="28344"/>
                </a:lnTo>
                <a:lnTo>
                  <a:pt x="71842" y="64264"/>
                </a:lnTo>
                <a:lnTo>
                  <a:pt x="98559" y="106554"/>
                </a:lnTo>
                <a:lnTo>
                  <a:pt x="118310" y="154010"/>
                </a:lnTo>
                <a:lnTo>
                  <a:pt x="130470" y="205427"/>
                </a:lnTo>
                <a:lnTo>
                  <a:pt x="134416" y="259600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4096994" y="3916146"/>
            <a:ext cx="60325" cy="97790"/>
          </a:xfrm>
          <a:custGeom>
            <a:avLst/>
            <a:gdLst/>
            <a:ahLst/>
            <a:cxnLst/>
            <a:rect l="l" t="t" r="r" b="b"/>
            <a:pathLst>
              <a:path w="60325" h="97789">
                <a:moveTo>
                  <a:pt x="59855" y="0"/>
                </a:moveTo>
                <a:lnTo>
                  <a:pt x="48495" y="27336"/>
                </a:lnTo>
                <a:lnTo>
                  <a:pt x="34632" y="52835"/>
                </a:lnTo>
                <a:lnTo>
                  <a:pt x="18417" y="76252"/>
                </a:lnTo>
                <a:lnTo>
                  <a:pt x="0" y="97345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4013237" y="3554971"/>
            <a:ext cx="3175" cy="46355"/>
          </a:xfrm>
          <a:custGeom>
            <a:avLst/>
            <a:gdLst/>
            <a:ahLst/>
            <a:cxnLst/>
            <a:rect l="l" t="t" r="r" b="b"/>
            <a:pathLst>
              <a:path w="3175" h="46354">
                <a:moveTo>
                  <a:pt x="0" y="0"/>
                </a:moveTo>
                <a:lnTo>
                  <a:pt x="1483" y="11412"/>
                </a:lnTo>
                <a:lnTo>
                  <a:pt x="2503" y="22890"/>
                </a:lnTo>
                <a:lnTo>
                  <a:pt x="3059" y="34413"/>
                </a:lnTo>
                <a:lnTo>
                  <a:pt x="3149" y="45961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3630993" y="3442715"/>
            <a:ext cx="31115" cy="59055"/>
          </a:xfrm>
          <a:custGeom>
            <a:avLst/>
            <a:gdLst/>
            <a:ahLst/>
            <a:cxnLst/>
            <a:rect l="l" t="t" r="r" b="b"/>
            <a:pathLst>
              <a:path w="31114" h="59054">
                <a:moveTo>
                  <a:pt x="0" y="58623"/>
                </a:moveTo>
                <a:lnTo>
                  <a:pt x="6317" y="43000"/>
                </a:lnTo>
                <a:lnTo>
                  <a:pt x="13552" y="27982"/>
                </a:lnTo>
                <a:lnTo>
                  <a:pt x="21675" y="13630"/>
                </a:lnTo>
                <a:lnTo>
                  <a:pt x="30657" y="0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3344202" y="3478720"/>
            <a:ext cx="15240" cy="50800"/>
          </a:xfrm>
          <a:custGeom>
            <a:avLst/>
            <a:gdLst/>
            <a:ahLst/>
            <a:cxnLst/>
            <a:rect l="l" t="t" r="r" b="b"/>
            <a:pathLst>
              <a:path w="15239" h="50800">
                <a:moveTo>
                  <a:pt x="0" y="50558"/>
                </a:moveTo>
                <a:lnTo>
                  <a:pt x="2727" y="37522"/>
                </a:lnTo>
                <a:lnTo>
                  <a:pt x="6119" y="24726"/>
                </a:lnTo>
                <a:lnTo>
                  <a:pt x="10167" y="12207"/>
                </a:lnTo>
                <a:lnTo>
                  <a:pt x="14859" y="0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3007639" y="3546449"/>
            <a:ext cx="53975" cy="49530"/>
          </a:xfrm>
          <a:custGeom>
            <a:avLst/>
            <a:gdLst/>
            <a:ahLst/>
            <a:cxnLst/>
            <a:rect l="l" t="t" r="r" b="b"/>
            <a:pathLst>
              <a:path w="53975" h="49529">
                <a:moveTo>
                  <a:pt x="0" y="0"/>
                </a:moveTo>
                <a:lnTo>
                  <a:pt x="14350" y="10783"/>
                </a:lnTo>
                <a:lnTo>
                  <a:pt x="28116" y="22577"/>
                </a:lnTo>
                <a:lnTo>
                  <a:pt x="41260" y="35347"/>
                </a:lnTo>
                <a:lnTo>
                  <a:pt x="53746" y="49060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2590101" y="3880370"/>
            <a:ext cx="9525" cy="52069"/>
          </a:xfrm>
          <a:custGeom>
            <a:avLst/>
            <a:gdLst/>
            <a:ahLst/>
            <a:cxnLst/>
            <a:rect l="l" t="t" r="r" b="b"/>
            <a:pathLst>
              <a:path w="9525" h="52070">
                <a:moveTo>
                  <a:pt x="9385" y="51600"/>
                </a:moveTo>
                <a:lnTo>
                  <a:pt x="6397" y="38872"/>
                </a:lnTo>
                <a:lnTo>
                  <a:pt x="3835" y="26019"/>
                </a:lnTo>
                <a:lnTo>
                  <a:pt x="1702" y="13055"/>
                </a:lnTo>
                <a:lnTo>
                  <a:pt x="0" y="0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4595621" y="2693670"/>
            <a:ext cx="2097785" cy="1738883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5532882" y="3478529"/>
            <a:ext cx="82296" cy="82296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4642294" y="2719926"/>
            <a:ext cx="2002789" cy="1644014"/>
          </a:xfrm>
          <a:custGeom>
            <a:avLst/>
            <a:gdLst/>
            <a:ahLst/>
            <a:cxnLst/>
            <a:rect l="l" t="t" r="r" b="b"/>
            <a:pathLst>
              <a:path w="2002790" h="1644014">
                <a:moveTo>
                  <a:pt x="181724" y="541242"/>
                </a:moveTo>
                <a:lnTo>
                  <a:pt x="178854" y="489553"/>
                </a:lnTo>
                <a:lnTo>
                  <a:pt x="182668" y="439221"/>
                </a:lnTo>
                <a:lnTo>
                  <a:pt x="192751" y="390856"/>
                </a:lnTo>
                <a:lnTo>
                  <a:pt x="208689" y="345067"/>
                </a:lnTo>
                <a:lnTo>
                  <a:pt x="230068" y="302462"/>
                </a:lnTo>
                <a:lnTo>
                  <a:pt x="256473" y="263649"/>
                </a:lnTo>
                <a:lnTo>
                  <a:pt x="287490" y="229238"/>
                </a:lnTo>
                <a:lnTo>
                  <a:pt x="322706" y="199838"/>
                </a:lnTo>
                <a:lnTo>
                  <a:pt x="361706" y="176056"/>
                </a:lnTo>
                <a:lnTo>
                  <a:pt x="404076" y="158502"/>
                </a:lnTo>
                <a:lnTo>
                  <a:pt x="449402" y="147784"/>
                </a:lnTo>
                <a:lnTo>
                  <a:pt x="501449" y="144770"/>
                </a:lnTo>
                <a:lnTo>
                  <a:pt x="552872" y="151384"/>
                </a:lnTo>
                <a:lnTo>
                  <a:pt x="602614" y="167390"/>
                </a:lnTo>
                <a:lnTo>
                  <a:pt x="649617" y="192551"/>
                </a:lnTo>
                <a:lnTo>
                  <a:pt x="673951" y="150764"/>
                </a:lnTo>
                <a:lnTo>
                  <a:pt x="703678" y="115490"/>
                </a:lnTo>
                <a:lnTo>
                  <a:pt x="737854" y="87054"/>
                </a:lnTo>
                <a:lnTo>
                  <a:pt x="775536" y="65778"/>
                </a:lnTo>
                <a:lnTo>
                  <a:pt x="815781" y="51986"/>
                </a:lnTo>
                <a:lnTo>
                  <a:pt x="857646" y="46000"/>
                </a:lnTo>
                <a:lnTo>
                  <a:pt x="900187" y="48143"/>
                </a:lnTo>
                <a:lnTo>
                  <a:pt x="942461" y="58739"/>
                </a:lnTo>
                <a:lnTo>
                  <a:pt x="983525" y="78111"/>
                </a:lnTo>
                <a:lnTo>
                  <a:pt x="1027736" y="111730"/>
                </a:lnTo>
                <a:lnTo>
                  <a:pt x="1040917" y="125228"/>
                </a:lnTo>
                <a:lnTo>
                  <a:pt x="1066378" y="81500"/>
                </a:lnTo>
                <a:lnTo>
                  <a:pt x="1098972" y="46504"/>
                </a:lnTo>
                <a:lnTo>
                  <a:pt x="1137071" y="20850"/>
                </a:lnTo>
                <a:lnTo>
                  <a:pt x="1179050" y="5145"/>
                </a:lnTo>
                <a:lnTo>
                  <a:pt x="1223280" y="0"/>
                </a:lnTo>
                <a:lnTo>
                  <a:pt x="1268134" y="6021"/>
                </a:lnTo>
                <a:lnTo>
                  <a:pt x="1311986" y="23819"/>
                </a:lnTo>
                <a:lnTo>
                  <a:pt x="1350578" y="51913"/>
                </a:lnTo>
                <a:lnTo>
                  <a:pt x="1382483" y="89046"/>
                </a:lnTo>
                <a:lnTo>
                  <a:pt x="1415272" y="53778"/>
                </a:lnTo>
                <a:lnTo>
                  <a:pt x="1452562" y="27311"/>
                </a:lnTo>
                <a:lnTo>
                  <a:pt x="1493078" y="9762"/>
                </a:lnTo>
                <a:lnTo>
                  <a:pt x="1535547" y="1248"/>
                </a:lnTo>
                <a:lnTo>
                  <a:pt x="1578693" y="1886"/>
                </a:lnTo>
                <a:lnTo>
                  <a:pt x="1621242" y="11794"/>
                </a:lnTo>
                <a:lnTo>
                  <a:pt x="1661919" y="31088"/>
                </a:lnTo>
                <a:lnTo>
                  <a:pt x="1699450" y="59887"/>
                </a:lnTo>
                <a:lnTo>
                  <a:pt x="1726807" y="90666"/>
                </a:lnTo>
                <a:lnTo>
                  <a:pt x="1748867" y="125963"/>
                </a:lnTo>
                <a:lnTo>
                  <a:pt x="1765196" y="164945"/>
                </a:lnTo>
                <a:lnTo>
                  <a:pt x="1775358" y="206775"/>
                </a:lnTo>
                <a:lnTo>
                  <a:pt x="1817143" y="224137"/>
                </a:lnTo>
                <a:lnTo>
                  <a:pt x="1854440" y="248829"/>
                </a:lnTo>
                <a:lnTo>
                  <a:pt x="1886761" y="279891"/>
                </a:lnTo>
                <a:lnTo>
                  <a:pt x="1913614" y="316366"/>
                </a:lnTo>
                <a:lnTo>
                  <a:pt x="1934512" y="357293"/>
                </a:lnTo>
                <a:lnTo>
                  <a:pt x="1948964" y="401713"/>
                </a:lnTo>
                <a:lnTo>
                  <a:pt x="1956481" y="448669"/>
                </a:lnTo>
                <a:lnTo>
                  <a:pt x="1956573" y="497200"/>
                </a:lnTo>
                <a:lnTo>
                  <a:pt x="1948751" y="546348"/>
                </a:lnTo>
                <a:lnTo>
                  <a:pt x="1946343" y="555595"/>
                </a:lnTo>
                <a:lnTo>
                  <a:pt x="1943655" y="564739"/>
                </a:lnTo>
                <a:lnTo>
                  <a:pt x="1940686" y="573771"/>
                </a:lnTo>
                <a:lnTo>
                  <a:pt x="1937435" y="582682"/>
                </a:lnTo>
                <a:lnTo>
                  <a:pt x="1961094" y="622372"/>
                </a:lnTo>
                <a:lnTo>
                  <a:pt x="1979347" y="664249"/>
                </a:lnTo>
                <a:lnTo>
                  <a:pt x="1992264" y="707727"/>
                </a:lnTo>
                <a:lnTo>
                  <a:pt x="1999913" y="752219"/>
                </a:lnTo>
                <a:lnTo>
                  <a:pt x="2002364" y="797140"/>
                </a:lnTo>
                <a:lnTo>
                  <a:pt x="1999684" y="841905"/>
                </a:lnTo>
                <a:lnTo>
                  <a:pt x="1991944" y="885928"/>
                </a:lnTo>
                <a:lnTo>
                  <a:pt x="1979212" y="928622"/>
                </a:lnTo>
                <a:lnTo>
                  <a:pt x="1961556" y="969402"/>
                </a:lnTo>
                <a:lnTo>
                  <a:pt x="1939046" y="1007683"/>
                </a:lnTo>
                <a:lnTo>
                  <a:pt x="1911751" y="1042877"/>
                </a:lnTo>
                <a:lnTo>
                  <a:pt x="1879739" y="1074401"/>
                </a:lnTo>
                <a:lnTo>
                  <a:pt x="1846283" y="1099483"/>
                </a:lnTo>
                <a:lnTo>
                  <a:pt x="1810378" y="1119492"/>
                </a:lnTo>
                <a:lnTo>
                  <a:pt x="1772483" y="1134216"/>
                </a:lnTo>
                <a:lnTo>
                  <a:pt x="1733054" y="1143438"/>
                </a:lnTo>
                <a:lnTo>
                  <a:pt x="1729201" y="1191938"/>
                </a:lnTo>
                <a:lnTo>
                  <a:pt x="1718722" y="1237885"/>
                </a:lnTo>
                <a:lnTo>
                  <a:pt x="1702171" y="1280669"/>
                </a:lnTo>
                <a:lnTo>
                  <a:pt x="1680107" y="1319679"/>
                </a:lnTo>
                <a:lnTo>
                  <a:pt x="1653084" y="1354303"/>
                </a:lnTo>
                <a:lnTo>
                  <a:pt x="1621658" y="1383929"/>
                </a:lnTo>
                <a:lnTo>
                  <a:pt x="1586386" y="1407947"/>
                </a:lnTo>
                <a:lnTo>
                  <a:pt x="1547824" y="1425745"/>
                </a:lnTo>
                <a:lnTo>
                  <a:pt x="1506527" y="1436712"/>
                </a:lnTo>
                <a:lnTo>
                  <a:pt x="1463052" y="1440237"/>
                </a:lnTo>
                <a:lnTo>
                  <a:pt x="1426274" y="1437076"/>
                </a:lnTo>
                <a:lnTo>
                  <a:pt x="1390397" y="1428348"/>
                </a:lnTo>
                <a:lnTo>
                  <a:pt x="1355923" y="1414218"/>
                </a:lnTo>
                <a:lnTo>
                  <a:pt x="1323352" y="1394847"/>
                </a:lnTo>
                <a:lnTo>
                  <a:pt x="1306722" y="1443317"/>
                </a:lnTo>
                <a:lnTo>
                  <a:pt x="1284522" y="1487431"/>
                </a:lnTo>
                <a:lnTo>
                  <a:pt x="1257353" y="1526827"/>
                </a:lnTo>
                <a:lnTo>
                  <a:pt x="1225820" y="1561143"/>
                </a:lnTo>
                <a:lnTo>
                  <a:pt x="1190525" y="1590017"/>
                </a:lnTo>
                <a:lnTo>
                  <a:pt x="1152072" y="1613088"/>
                </a:lnTo>
                <a:lnTo>
                  <a:pt x="1111063" y="1629994"/>
                </a:lnTo>
                <a:lnTo>
                  <a:pt x="1068102" y="1640372"/>
                </a:lnTo>
                <a:lnTo>
                  <a:pt x="1023792" y="1643863"/>
                </a:lnTo>
                <a:lnTo>
                  <a:pt x="978737" y="1640103"/>
                </a:lnTo>
                <a:lnTo>
                  <a:pt x="933538" y="1628731"/>
                </a:lnTo>
                <a:lnTo>
                  <a:pt x="893198" y="1611550"/>
                </a:lnTo>
                <a:lnTo>
                  <a:pt x="855606" y="1588487"/>
                </a:lnTo>
                <a:lnTo>
                  <a:pt x="821255" y="1559948"/>
                </a:lnTo>
                <a:lnTo>
                  <a:pt x="790634" y="1526338"/>
                </a:lnTo>
                <a:lnTo>
                  <a:pt x="764235" y="1488065"/>
                </a:lnTo>
                <a:lnTo>
                  <a:pt x="724370" y="1511302"/>
                </a:lnTo>
                <a:lnTo>
                  <a:pt x="683174" y="1528438"/>
                </a:lnTo>
                <a:lnTo>
                  <a:pt x="641108" y="1539601"/>
                </a:lnTo>
                <a:lnTo>
                  <a:pt x="598632" y="1544919"/>
                </a:lnTo>
                <a:lnTo>
                  <a:pt x="556204" y="1544522"/>
                </a:lnTo>
                <a:lnTo>
                  <a:pt x="514285" y="1538538"/>
                </a:lnTo>
                <a:lnTo>
                  <a:pt x="473334" y="1527094"/>
                </a:lnTo>
                <a:lnTo>
                  <a:pt x="433811" y="1510319"/>
                </a:lnTo>
                <a:lnTo>
                  <a:pt x="396176" y="1488343"/>
                </a:lnTo>
                <a:lnTo>
                  <a:pt x="360889" y="1461292"/>
                </a:lnTo>
                <a:lnTo>
                  <a:pt x="328409" y="1429296"/>
                </a:lnTo>
                <a:lnTo>
                  <a:pt x="299196" y="1392483"/>
                </a:lnTo>
                <a:lnTo>
                  <a:pt x="273710" y="1350982"/>
                </a:lnTo>
                <a:lnTo>
                  <a:pt x="269925" y="1343768"/>
                </a:lnTo>
                <a:lnTo>
                  <a:pt x="223331" y="1343880"/>
                </a:lnTo>
                <a:lnTo>
                  <a:pt x="179359" y="1332584"/>
                </a:lnTo>
                <a:lnTo>
                  <a:pt x="139354" y="1311066"/>
                </a:lnTo>
                <a:lnTo>
                  <a:pt x="104660" y="1280509"/>
                </a:lnTo>
                <a:lnTo>
                  <a:pt x="76623" y="1242097"/>
                </a:lnTo>
                <a:lnTo>
                  <a:pt x="56587" y="1197015"/>
                </a:lnTo>
                <a:lnTo>
                  <a:pt x="45897" y="1146448"/>
                </a:lnTo>
                <a:lnTo>
                  <a:pt x="45559" y="1097354"/>
                </a:lnTo>
                <a:lnTo>
                  <a:pt x="54622" y="1049885"/>
                </a:lnTo>
                <a:lnTo>
                  <a:pt x="72601" y="1005686"/>
                </a:lnTo>
                <a:lnTo>
                  <a:pt x="99009" y="966400"/>
                </a:lnTo>
                <a:lnTo>
                  <a:pt x="61886" y="935047"/>
                </a:lnTo>
                <a:lnTo>
                  <a:pt x="32992" y="896317"/>
                </a:lnTo>
                <a:lnTo>
                  <a:pt x="12758" y="852067"/>
                </a:lnTo>
                <a:lnTo>
                  <a:pt x="1617" y="804155"/>
                </a:lnTo>
                <a:lnTo>
                  <a:pt x="0" y="754437"/>
                </a:lnTo>
                <a:lnTo>
                  <a:pt x="8338" y="704772"/>
                </a:lnTo>
                <a:lnTo>
                  <a:pt x="27063" y="657015"/>
                </a:lnTo>
                <a:lnTo>
                  <a:pt x="55667" y="614539"/>
                </a:lnTo>
                <a:lnTo>
                  <a:pt x="91790" y="581147"/>
                </a:lnTo>
                <a:lnTo>
                  <a:pt x="133792" y="558026"/>
                </a:lnTo>
                <a:lnTo>
                  <a:pt x="180035" y="546360"/>
                </a:lnTo>
                <a:lnTo>
                  <a:pt x="181724" y="541242"/>
                </a:lnTo>
                <a:close/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4743450" y="3679926"/>
            <a:ext cx="117475" cy="30480"/>
          </a:xfrm>
          <a:custGeom>
            <a:avLst/>
            <a:gdLst/>
            <a:ahLst/>
            <a:cxnLst/>
            <a:rect l="l" t="t" r="r" b="b"/>
            <a:pathLst>
              <a:path w="117475" h="30479">
                <a:moveTo>
                  <a:pt x="117284" y="30314"/>
                </a:moveTo>
                <a:lnTo>
                  <a:pt x="86671" y="30368"/>
                </a:lnTo>
                <a:lnTo>
                  <a:pt x="56575" y="25244"/>
                </a:lnTo>
                <a:lnTo>
                  <a:pt x="27512" y="15077"/>
                </a:lnTo>
                <a:lnTo>
                  <a:pt x="0" y="0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4912905" y="4041978"/>
            <a:ext cx="51435" cy="14604"/>
          </a:xfrm>
          <a:custGeom>
            <a:avLst/>
            <a:gdLst/>
            <a:ahLst/>
            <a:cxnLst/>
            <a:rect l="l" t="t" r="r" b="b"/>
            <a:pathLst>
              <a:path w="51435" h="14604">
                <a:moveTo>
                  <a:pt x="51307" y="0"/>
                </a:moveTo>
                <a:lnTo>
                  <a:pt x="38822" y="5034"/>
                </a:lnTo>
                <a:lnTo>
                  <a:pt x="26082" y="9137"/>
                </a:lnTo>
                <a:lnTo>
                  <a:pt x="13128" y="12297"/>
                </a:lnTo>
                <a:lnTo>
                  <a:pt x="0" y="14503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5375490" y="4135196"/>
            <a:ext cx="31115" cy="66675"/>
          </a:xfrm>
          <a:custGeom>
            <a:avLst/>
            <a:gdLst/>
            <a:ahLst/>
            <a:cxnLst/>
            <a:rect l="l" t="t" r="r" b="b"/>
            <a:pathLst>
              <a:path w="31114" h="66675">
                <a:moveTo>
                  <a:pt x="30911" y="66179"/>
                </a:moveTo>
                <a:lnTo>
                  <a:pt x="22011" y="50345"/>
                </a:lnTo>
                <a:lnTo>
                  <a:pt x="13879" y="34013"/>
                </a:lnTo>
                <a:lnTo>
                  <a:pt x="6535" y="17220"/>
                </a:lnTo>
                <a:lnTo>
                  <a:pt x="0" y="0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5965850" y="4036352"/>
            <a:ext cx="12700" cy="73025"/>
          </a:xfrm>
          <a:custGeom>
            <a:avLst/>
            <a:gdLst/>
            <a:ahLst/>
            <a:cxnLst/>
            <a:rect l="l" t="t" r="r" b="b"/>
            <a:pathLst>
              <a:path w="12700" h="73025">
                <a:moveTo>
                  <a:pt x="12344" y="0"/>
                </a:moveTo>
                <a:lnTo>
                  <a:pt x="10547" y="18408"/>
                </a:lnTo>
                <a:lnTo>
                  <a:pt x="7886" y="36669"/>
                </a:lnTo>
                <a:lnTo>
                  <a:pt x="4368" y="54747"/>
                </a:lnTo>
                <a:lnTo>
                  <a:pt x="0" y="72605"/>
                </a:lnTo>
              </a:path>
            </a:pathLst>
          </a:custGeom>
          <a:ln w="12699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6223685" y="3587661"/>
            <a:ext cx="151130" cy="271780"/>
          </a:xfrm>
          <a:custGeom>
            <a:avLst/>
            <a:gdLst/>
            <a:ahLst/>
            <a:cxnLst/>
            <a:rect l="l" t="t" r="r" b="b"/>
            <a:pathLst>
              <a:path w="151129" h="271779">
                <a:moveTo>
                  <a:pt x="0" y="0"/>
                </a:moveTo>
                <a:lnTo>
                  <a:pt x="37606" y="24881"/>
                </a:lnTo>
                <a:lnTo>
                  <a:pt x="70580" y="55715"/>
                </a:lnTo>
                <a:lnTo>
                  <a:pt x="98482" y="91708"/>
                </a:lnTo>
                <a:lnTo>
                  <a:pt x="120870" y="132066"/>
                </a:lnTo>
                <a:lnTo>
                  <a:pt x="137306" y="175997"/>
                </a:lnTo>
                <a:lnTo>
                  <a:pt x="147349" y="222705"/>
                </a:lnTo>
                <a:lnTo>
                  <a:pt x="150558" y="271399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6511747" y="3298596"/>
            <a:ext cx="67310" cy="102235"/>
          </a:xfrm>
          <a:custGeom>
            <a:avLst/>
            <a:gdLst/>
            <a:ahLst/>
            <a:cxnLst/>
            <a:rect l="l" t="t" r="r" b="b"/>
            <a:pathLst>
              <a:path w="67309" h="102235">
                <a:moveTo>
                  <a:pt x="67043" y="0"/>
                </a:moveTo>
                <a:lnTo>
                  <a:pt x="54310" y="28577"/>
                </a:lnTo>
                <a:lnTo>
                  <a:pt x="38779" y="55235"/>
                </a:lnTo>
                <a:lnTo>
                  <a:pt x="20619" y="79717"/>
                </a:lnTo>
                <a:lnTo>
                  <a:pt x="0" y="101765"/>
                </a:lnTo>
              </a:path>
            </a:pathLst>
          </a:custGeom>
          <a:ln w="12699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6417932" y="2921000"/>
            <a:ext cx="3810" cy="48260"/>
          </a:xfrm>
          <a:custGeom>
            <a:avLst/>
            <a:gdLst/>
            <a:ahLst/>
            <a:cxnLst/>
            <a:rect l="l" t="t" r="r" b="b"/>
            <a:pathLst>
              <a:path w="3810" h="48260">
                <a:moveTo>
                  <a:pt x="0" y="0"/>
                </a:moveTo>
                <a:lnTo>
                  <a:pt x="1664" y="11930"/>
                </a:lnTo>
                <a:lnTo>
                  <a:pt x="2809" y="23933"/>
                </a:lnTo>
                <a:lnTo>
                  <a:pt x="3436" y="35983"/>
                </a:lnTo>
                <a:lnTo>
                  <a:pt x="3543" y="48056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5989815" y="2803639"/>
            <a:ext cx="34925" cy="61594"/>
          </a:xfrm>
          <a:custGeom>
            <a:avLst/>
            <a:gdLst/>
            <a:ahLst/>
            <a:cxnLst/>
            <a:rect l="l" t="t" r="r" b="b"/>
            <a:pathLst>
              <a:path w="34925" h="61594">
                <a:moveTo>
                  <a:pt x="0" y="61290"/>
                </a:moveTo>
                <a:lnTo>
                  <a:pt x="7078" y="44957"/>
                </a:lnTo>
                <a:lnTo>
                  <a:pt x="15184" y="29259"/>
                </a:lnTo>
                <a:lnTo>
                  <a:pt x="24283" y="14253"/>
                </a:lnTo>
                <a:lnTo>
                  <a:pt x="34340" y="0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5668619" y="2841282"/>
            <a:ext cx="17145" cy="53340"/>
          </a:xfrm>
          <a:custGeom>
            <a:avLst/>
            <a:gdLst/>
            <a:ahLst/>
            <a:cxnLst/>
            <a:rect l="l" t="t" r="r" b="b"/>
            <a:pathLst>
              <a:path w="17145" h="53339">
                <a:moveTo>
                  <a:pt x="0" y="52857"/>
                </a:moveTo>
                <a:lnTo>
                  <a:pt x="3051" y="39231"/>
                </a:lnTo>
                <a:lnTo>
                  <a:pt x="6846" y="25852"/>
                </a:lnTo>
                <a:lnTo>
                  <a:pt x="11378" y="12761"/>
                </a:lnTo>
                <a:lnTo>
                  <a:pt x="16637" y="0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5291670" y="2912097"/>
            <a:ext cx="60325" cy="51435"/>
          </a:xfrm>
          <a:custGeom>
            <a:avLst/>
            <a:gdLst/>
            <a:ahLst/>
            <a:cxnLst/>
            <a:rect l="l" t="t" r="r" b="b"/>
            <a:pathLst>
              <a:path w="60325" h="51435">
                <a:moveTo>
                  <a:pt x="0" y="0"/>
                </a:moveTo>
                <a:lnTo>
                  <a:pt x="16069" y="11266"/>
                </a:lnTo>
                <a:lnTo>
                  <a:pt x="31483" y="23593"/>
                </a:lnTo>
                <a:lnTo>
                  <a:pt x="46202" y="36943"/>
                </a:lnTo>
                <a:lnTo>
                  <a:pt x="60185" y="51282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4824018" y="3261182"/>
            <a:ext cx="10795" cy="53975"/>
          </a:xfrm>
          <a:custGeom>
            <a:avLst/>
            <a:gdLst/>
            <a:ahLst/>
            <a:cxnLst/>
            <a:rect l="l" t="t" r="r" b="b"/>
            <a:pathLst>
              <a:path w="10795" h="53975">
                <a:moveTo>
                  <a:pt x="10502" y="53962"/>
                </a:moveTo>
                <a:lnTo>
                  <a:pt x="7165" y="40653"/>
                </a:lnTo>
                <a:lnTo>
                  <a:pt x="4298" y="27214"/>
                </a:lnTo>
                <a:lnTo>
                  <a:pt x="1908" y="13659"/>
                </a:lnTo>
                <a:lnTo>
                  <a:pt x="0" y="0"/>
                </a:lnTo>
              </a:path>
            </a:pathLst>
          </a:custGeom>
          <a:ln w="127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184" name="object 18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36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4942332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What </a:t>
            </a:r>
            <a:r>
              <a:rPr dirty="0" sz="3600"/>
              <a:t>is</a:t>
            </a:r>
            <a:r>
              <a:rPr dirty="0" sz="3600" spc="-85"/>
              <a:t> </a:t>
            </a:r>
            <a:r>
              <a:rPr dirty="0" sz="3600" spc="-5"/>
              <a:t>Similarity?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28675" y="1168895"/>
            <a:ext cx="8084820" cy="631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75"/>
              </a:lnSpc>
            </a:pPr>
            <a:r>
              <a:rPr dirty="0" sz="2400" spc="20">
                <a:solidFill>
                  <a:srgbClr val="006FC0"/>
                </a:solidFill>
                <a:latin typeface="Calibri"/>
                <a:cs typeface="Calibri"/>
              </a:rPr>
              <a:t>“The </a:t>
            </a:r>
            <a:r>
              <a:rPr dirty="0" sz="2400" spc="-5">
                <a:solidFill>
                  <a:srgbClr val="C00000"/>
                </a:solidFill>
                <a:latin typeface="Calibri"/>
                <a:cs typeface="Calibri"/>
              </a:rPr>
              <a:t>quality </a:t>
            </a:r>
            <a:r>
              <a:rPr dirty="0" sz="2400" spc="-5">
                <a:solidFill>
                  <a:srgbClr val="006FC0"/>
                </a:solidFill>
                <a:latin typeface="Calibri"/>
                <a:cs typeface="Calibri"/>
              </a:rPr>
              <a:t>or </a:t>
            </a:r>
            <a:r>
              <a:rPr dirty="0" sz="2400" spc="-25">
                <a:solidFill>
                  <a:srgbClr val="C00000"/>
                </a:solidFill>
                <a:latin typeface="Calibri"/>
                <a:cs typeface="Calibri"/>
              </a:rPr>
              <a:t>state </a:t>
            </a:r>
            <a:r>
              <a:rPr dirty="0" sz="2400" spc="-5">
                <a:solidFill>
                  <a:srgbClr val="006FC0"/>
                </a:solidFill>
                <a:latin typeface="Calibri"/>
                <a:cs typeface="Calibri"/>
              </a:rPr>
              <a:t>of being similar; </a:t>
            </a:r>
            <a:r>
              <a:rPr dirty="0" sz="2400" spc="-10">
                <a:solidFill>
                  <a:srgbClr val="006FC0"/>
                </a:solidFill>
                <a:latin typeface="Calibri"/>
                <a:cs typeface="Calibri"/>
              </a:rPr>
              <a:t>resemblance;</a:t>
            </a:r>
            <a:r>
              <a:rPr dirty="0" sz="2400" spc="3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spc="-30">
                <a:solidFill>
                  <a:srgbClr val="006FC0"/>
                </a:solidFill>
                <a:latin typeface="Calibri"/>
                <a:cs typeface="Calibri"/>
              </a:rPr>
              <a:t>likeness.”</a:t>
            </a:r>
            <a:endParaRPr sz="2400">
              <a:latin typeface="Calibri"/>
              <a:cs typeface="Calibri"/>
            </a:endParaRPr>
          </a:p>
          <a:p>
            <a:pPr algn="r" marR="5080">
              <a:lnSpc>
                <a:spcPts val="1914"/>
              </a:lnSpc>
            </a:pPr>
            <a:r>
              <a:rPr dirty="0" sz="1600" spc="-20" b="1">
                <a:latin typeface="Calibri"/>
                <a:cs typeface="Calibri"/>
              </a:rPr>
              <a:t>Webster’s</a:t>
            </a:r>
            <a:r>
              <a:rPr dirty="0" sz="1600" spc="-8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dictionary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6011" y="1667255"/>
            <a:ext cx="3513582" cy="2168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9661" y="1861299"/>
            <a:ext cx="3131304" cy="1785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67512" y="3882388"/>
            <a:ext cx="2454402" cy="21412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7224" y="4071942"/>
            <a:ext cx="2074278" cy="17615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96005" y="2310383"/>
            <a:ext cx="3383279" cy="35539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89528" y="2503716"/>
            <a:ext cx="3000400" cy="31708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240017" y="1738883"/>
            <a:ext cx="2744724" cy="37284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32727" y="1932152"/>
            <a:ext cx="2362187" cy="33458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36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900670" cy="2017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M</a:t>
            </a:r>
            <a:r>
              <a:rPr dirty="0" sz="2400" spc="-10">
                <a:latin typeface="Tahoma"/>
                <a:cs typeface="Tahoma"/>
              </a:rPr>
              <a:t>any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definitions:</a:t>
            </a:r>
            <a:endParaRPr sz="2400">
              <a:latin typeface="Tahoma"/>
              <a:cs typeface="Tahoma"/>
            </a:endParaRPr>
          </a:p>
          <a:p>
            <a:pPr lvl="1" marL="755650" marR="508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Non-trivial </a:t>
            </a:r>
            <a:r>
              <a:rPr dirty="0" sz="2000" spc="-10">
                <a:solidFill>
                  <a:srgbClr val="C00000"/>
                </a:solidFill>
                <a:latin typeface="Tahoma"/>
                <a:cs typeface="Tahoma"/>
              </a:rPr>
              <a:t>extraction </a:t>
            </a:r>
            <a:r>
              <a:rPr dirty="0" sz="2000" spc="-5">
                <a:latin typeface="Tahoma"/>
                <a:cs typeface="Tahoma"/>
              </a:rPr>
              <a:t>of implicit, previously unknown and </a:t>
            </a:r>
            <a:r>
              <a:rPr dirty="0" sz="2000" spc="-5">
                <a:solidFill>
                  <a:srgbClr val="C00000"/>
                </a:solidFill>
                <a:latin typeface="Tahoma"/>
                <a:cs typeface="Tahoma"/>
              </a:rPr>
              <a:t>useful  information </a:t>
            </a:r>
            <a:r>
              <a:rPr dirty="0" sz="2000" spc="-10">
                <a:latin typeface="Tahoma"/>
                <a:cs typeface="Tahoma"/>
              </a:rPr>
              <a:t>from</a:t>
            </a:r>
            <a:r>
              <a:rPr dirty="0" sz="2000" spc="-5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data</a:t>
            </a:r>
            <a:endParaRPr sz="2000">
              <a:latin typeface="Tahoma"/>
              <a:cs typeface="Tahoma"/>
            </a:endParaRPr>
          </a:p>
          <a:p>
            <a:pPr lvl="1" marL="755650" marR="78105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latin typeface="Tahoma"/>
                <a:cs typeface="Tahoma"/>
              </a:rPr>
              <a:t>Exploration </a:t>
            </a:r>
            <a:r>
              <a:rPr dirty="0" sz="2000" spc="-5">
                <a:latin typeface="Tahoma"/>
                <a:cs typeface="Tahoma"/>
              </a:rPr>
              <a:t>&amp; analysis, </a:t>
            </a:r>
            <a:r>
              <a:rPr dirty="0" sz="2000" spc="-10">
                <a:latin typeface="Tahoma"/>
                <a:cs typeface="Tahoma"/>
              </a:rPr>
              <a:t>by </a:t>
            </a:r>
            <a:r>
              <a:rPr dirty="0" sz="2000" spc="-5">
                <a:latin typeface="Tahoma"/>
                <a:cs typeface="Tahoma"/>
              </a:rPr>
              <a:t>automatic or semi-automatic means,  of large quantities of data in </a:t>
            </a:r>
            <a:r>
              <a:rPr dirty="0" sz="2000" spc="-10">
                <a:latin typeface="Tahoma"/>
                <a:cs typeface="Tahoma"/>
              </a:rPr>
              <a:t>order </a:t>
            </a:r>
            <a:r>
              <a:rPr dirty="0" sz="2000" spc="-5">
                <a:latin typeface="Tahoma"/>
                <a:cs typeface="Tahoma"/>
              </a:rPr>
              <a:t>to </a:t>
            </a:r>
            <a:r>
              <a:rPr dirty="0" sz="2000" spc="-10">
                <a:solidFill>
                  <a:srgbClr val="C00000"/>
                </a:solidFill>
                <a:latin typeface="Tahoma"/>
                <a:cs typeface="Tahoma"/>
              </a:rPr>
              <a:t>discover </a:t>
            </a:r>
            <a:r>
              <a:rPr dirty="0" sz="2000" spc="-5">
                <a:solidFill>
                  <a:srgbClr val="C00000"/>
                </a:solidFill>
                <a:latin typeface="Tahoma"/>
                <a:cs typeface="Tahoma"/>
              </a:rPr>
              <a:t>meaningful  </a:t>
            </a:r>
            <a:r>
              <a:rPr dirty="0" sz="2000" spc="-10">
                <a:solidFill>
                  <a:srgbClr val="C00000"/>
                </a:solidFill>
                <a:latin typeface="Tahoma"/>
                <a:cs typeface="Tahoma"/>
              </a:rPr>
              <a:t>patterns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5514581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What </a:t>
            </a:r>
            <a:r>
              <a:rPr dirty="0" sz="3600"/>
              <a:t>is </a:t>
            </a:r>
            <a:r>
              <a:rPr dirty="0" sz="3600" spc="-5"/>
              <a:t>Data</a:t>
            </a:r>
            <a:r>
              <a:rPr dirty="0" sz="3600" spc="-100"/>
              <a:t> </a:t>
            </a:r>
            <a:r>
              <a:rPr dirty="0" sz="3600" spc="-5"/>
              <a:t>Mining?</a:t>
            </a:r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1311402" y="5189982"/>
            <a:ext cx="380999" cy="309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57287" y="5242547"/>
            <a:ext cx="285749" cy="1875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57287" y="5215750"/>
            <a:ext cx="285749" cy="535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57287" y="5215750"/>
            <a:ext cx="285750" cy="214629"/>
          </a:xfrm>
          <a:custGeom>
            <a:avLst/>
            <a:gdLst/>
            <a:ahLst/>
            <a:cxnLst/>
            <a:rect l="l" t="t" r="r" b="b"/>
            <a:pathLst>
              <a:path w="285750" h="214629">
                <a:moveTo>
                  <a:pt x="285750" y="26784"/>
                </a:moveTo>
                <a:lnTo>
                  <a:pt x="274521" y="37211"/>
                </a:lnTo>
                <a:lnTo>
                  <a:pt x="243901" y="45724"/>
                </a:lnTo>
                <a:lnTo>
                  <a:pt x="198487" y="51464"/>
                </a:lnTo>
                <a:lnTo>
                  <a:pt x="142875" y="53568"/>
                </a:lnTo>
                <a:lnTo>
                  <a:pt x="87262" y="51464"/>
                </a:lnTo>
                <a:lnTo>
                  <a:pt x="41848" y="45724"/>
                </a:lnTo>
                <a:lnTo>
                  <a:pt x="11228" y="37211"/>
                </a:lnTo>
                <a:lnTo>
                  <a:pt x="0" y="26784"/>
                </a:lnTo>
                <a:lnTo>
                  <a:pt x="11228" y="16357"/>
                </a:lnTo>
                <a:lnTo>
                  <a:pt x="41848" y="7843"/>
                </a:lnTo>
                <a:lnTo>
                  <a:pt x="87262" y="2104"/>
                </a:lnTo>
                <a:lnTo>
                  <a:pt x="142875" y="0"/>
                </a:lnTo>
                <a:lnTo>
                  <a:pt x="198487" y="2104"/>
                </a:lnTo>
                <a:lnTo>
                  <a:pt x="243901" y="7843"/>
                </a:lnTo>
                <a:lnTo>
                  <a:pt x="274521" y="16357"/>
                </a:lnTo>
                <a:lnTo>
                  <a:pt x="285750" y="26784"/>
                </a:lnTo>
                <a:lnTo>
                  <a:pt x="285750" y="187515"/>
                </a:lnTo>
                <a:lnTo>
                  <a:pt x="274521" y="197944"/>
                </a:lnTo>
                <a:lnTo>
                  <a:pt x="243901" y="206462"/>
                </a:lnTo>
                <a:lnTo>
                  <a:pt x="198487" y="212206"/>
                </a:lnTo>
                <a:lnTo>
                  <a:pt x="142875" y="214312"/>
                </a:lnTo>
                <a:lnTo>
                  <a:pt x="87262" y="212206"/>
                </a:lnTo>
                <a:lnTo>
                  <a:pt x="41848" y="206462"/>
                </a:lnTo>
                <a:lnTo>
                  <a:pt x="11228" y="197944"/>
                </a:lnTo>
                <a:lnTo>
                  <a:pt x="0" y="187515"/>
                </a:lnTo>
                <a:lnTo>
                  <a:pt x="0" y="26784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97280" y="5118341"/>
            <a:ext cx="380225" cy="309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42975" y="5171109"/>
            <a:ext cx="285748" cy="1875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42975" y="5144312"/>
            <a:ext cx="285748" cy="535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42974" y="5144312"/>
            <a:ext cx="285750" cy="214629"/>
          </a:xfrm>
          <a:custGeom>
            <a:avLst/>
            <a:gdLst/>
            <a:ahLst/>
            <a:cxnLst/>
            <a:rect l="l" t="t" r="r" b="b"/>
            <a:pathLst>
              <a:path w="285750" h="214629">
                <a:moveTo>
                  <a:pt x="285750" y="26784"/>
                </a:moveTo>
                <a:lnTo>
                  <a:pt x="274521" y="37211"/>
                </a:lnTo>
                <a:lnTo>
                  <a:pt x="243901" y="45724"/>
                </a:lnTo>
                <a:lnTo>
                  <a:pt x="198487" y="51464"/>
                </a:lnTo>
                <a:lnTo>
                  <a:pt x="142875" y="53568"/>
                </a:lnTo>
                <a:lnTo>
                  <a:pt x="87262" y="51464"/>
                </a:lnTo>
                <a:lnTo>
                  <a:pt x="41848" y="45724"/>
                </a:lnTo>
                <a:lnTo>
                  <a:pt x="11228" y="37211"/>
                </a:lnTo>
                <a:lnTo>
                  <a:pt x="0" y="26784"/>
                </a:lnTo>
                <a:lnTo>
                  <a:pt x="11228" y="16357"/>
                </a:lnTo>
                <a:lnTo>
                  <a:pt x="41848" y="7843"/>
                </a:lnTo>
                <a:lnTo>
                  <a:pt x="87262" y="2104"/>
                </a:lnTo>
                <a:lnTo>
                  <a:pt x="142875" y="0"/>
                </a:lnTo>
                <a:lnTo>
                  <a:pt x="198487" y="2104"/>
                </a:lnTo>
                <a:lnTo>
                  <a:pt x="243901" y="7843"/>
                </a:lnTo>
                <a:lnTo>
                  <a:pt x="274521" y="16357"/>
                </a:lnTo>
                <a:lnTo>
                  <a:pt x="285750" y="26784"/>
                </a:lnTo>
                <a:lnTo>
                  <a:pt x="285750" y="187515"/>
                </a:lnTo>
                <a:lnTo>
                  <a:pt x="274521" y="197944"/>
                </a:lnTo>
                <a:lnTo>
                  <a:pt x="243901" y="206462"/>
                </a:lnTo>
                <a:lnTo>
                  <a:pt x="198487" y="212206"/>
                </a:lnTo>
                <a:lnTo>
                  <a:pt x="142875" y="214312"/>
                </a:lnTo>
                <a:lnTo>
                  <a:pt x="87262" y="212206"/>
                </a:lnTo>
                <a:lnTo>
                  <a:pt x="41848" y="206462"/>
                </a:lnTo>
                <a:lnTo>
                  <a:pt x="11228" y="197944"/>
                </a:lnTo>
                <a:lnTo>
                  <a:pt x="0" y="187515"/>
                </a:lnTo>
                <a:lnTo>
                  <a:pt x="0" y="26784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68146" y="5332476"/>
            <a:ext cx="381000" cy="3093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14413" y="5385422"/>
            <a:ext cx="285748" cy="1875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14414" y="5358625"/>
            <a:ext cx="285747" cy="535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14412" y="5358638"/>
            <a:ext cx="285750" cy="214629"/>
          </a:xfrm>
          <a:custGeom>
            <a:avLst/>
            <a:gdLst/>
            <a:ahLst/>
            <a:cxnLst/>
            <a:rect l="l" t="t" r="r" b="b"/>
            <a:pathLst>
              <a:path w="285750" h="214629">
                <a:moveTo>
                  <a:pt x="285750" y="26784"/>
                </a:moveTo>
                <a:lnTo>
                  <a:pt x="274521" y="37211"/>
                </a:lnTo>
                <a:lnTo>
                  <a:pt x="243901" y="45724"/>
                </a:lnTo>
                <a:lnTo>
                  <a:pt x="198487" y="51464"/>
                </a:lnTo>
                <a:lnTo>
                  <a:pt x="142875" y="53568"/>
                </a:lnTo>
                <a:lnTo>
                  <a:pt x="87262" y="51464"/>
                </a:lnTo>
                <a:lnTo>
                  <a:pt x="41848" y="45724"/>
                </a:lnTo>
                <a:lnTo>
                  <a:pt x="11228" y="37211"/>
                </a:lnTo>
                <a:lnTo>
                  <a:pt x="0" y="26784"/>
                </a:lnTo>
                <a:lnTo>
                  <a:pt x="11228" y="16357"/>
                </a:lnTo>
                <a:lnTo>
                  <a:pt x="41848" y="7843"/>
                </a:lnTo>
                <a:lnTo>
                  <a:pt x="87262" y="2104"/>
                </a:lnTo>
                <a:lnTo>
                  <a:pt x="142875" y="0"/>
                </a:lnTo>
                <a:lnTo>
                  <a:pt x="198487" y="2104"/>
                </a:lnTo>
                <a:lnTo>
                  <a:pt x="243901" y="7843"/>
                </a:lnTo>
                <a:lnTo>
                  <a:pt x="274521" y="16357"/>
                </a:lnTo>
                <a:lnTo>
                  <a:pt x="285750" y="26784"/>
                </a:lnTo>
                <a:lnTo>
                  <a:pt x="285750" y="187515"/>
                </a:lnTo>
                <a:lnTo>
                  <a:pt x="274521" y="197944"/>
                </a:lnTo>
                <a:lnTo>
                  <a:pt x="243901" y="206462"/>
                </a:lnTo>
                <a:lnTo>
                  <a:pt x="198487" y="212206"/>
                </a:lnTo>
                <a:lnTo>
                  <a:pt x="142875" y="214312"/>
                </a:lnTo>
                <a:lnTo>
                  <a:pt x="87262" y="212206"/>
                </a:lnTo>
                <a:lnTo>
                  <a:pt x="41848" y="206462"/>
                </a:lnTo>
                <a:lnTo>
                  <a:pt x="11228" y="197944"/>
                </a:lnTo>
                <a:lnTo>
                  <a:pt x="0" y="187515"/>
                </a:lnTo>
                <a:lnTo>
                  <a:pt x="0" y="26784"/>
                </a:lnTo>
              </a:path>
            </a:pathLst>
          </a:custGeom>
          <a:ln w="12700">
            <a:solidFill>
              <a:srgbClr val="7C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168651" y="4760976"/>
            <a:ext cx="309359" cy="2560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214549" y="4807216"/>
            <a:ext cx="214312" cy="1406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14549" y="4787125"/>
            <a:ext cx="214312" cy="4018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14549" y="4787125"/>
            <a:ext cx="214629" cy="161290"/>
          </a:xfrm>
          <a:custGeom>
            <a:avLst/>
            <a:gdLst/>
            <a:ahLst/>
            <a:cxnLst/>
            <a:rect l="l" t="t" r="r" b="b"/>
            <a:pathLst>
              <a:path w="214630" h="161289">
                <a:moveTo>
                  <a:pt x="214312" y="20091"/>
                </a:moveTo>
                <a:lnTo>
                  <a:pt x="148861" y="38604"/>
                </a:lnTo>
                <a:lnTo>
                  <a:pt x="107149" y="40182"/>
                </a:lnTo>
                <a:lnTo>
                  <a:pt x="65440" y="38604"/>
                </a:lnTo>
                <a:lnTo>
                  <a:pt x="8419" y="27913"/>
                </a:lnTo>
                <a:lnTo>
                  <a:pt x="0" y="20091"/>
                </a:lnTo>
                <a:lnTo>
                  <a:pt x="8421" y="12269"/>
                </a:lnTo>
                <a:lnTo>
                  <a:pt x="31386" y="5883"/>
                </a:lnTo>
                <a:lnTo>
                  <a:pt x="65445" y="1578"/>
                </a:lnTo>
                <a:lnTo>
                  <a:pt x="107149" y="0"/>
                </a:lnTo>
                <a:lnTo>
                  <a:pt x="148861" y="1578"/>
                </a:lnTo>
                <a:lnTo>
                  <a:pt x="182924" y="5883"/>
                </a:lnTo>
                <a:lnTo>
                  <a:pt x="205890" y="12269"/>
                </a:lnTo>
                <a:lnTo>
                  <a:pt x="214312" y="20091"/>
                </a:lnTo>
                <a:lnTo>
                  <a:pt x="214312" y="140639"/>
                </a:lnTo>
                <a:lnTo>
                  <a:pt x="205890" y="148461"/>
                </a:lnTo>
                <a:lnTo>
                  <a:pt x="182924" y="154847"/>
                </a:lnTo>
                <a:lnTo>
                  <a:pt x="148861" y="159152"/>
                </a:lnTo>
                <a:lnTo>
                  <a:pt x="107149" y="160731"/>
                </a:lnTo>
                <a:lnTo>
                  <a:pt x="65440" y="159152"/>
                </a:lnTo>
                <a:lnTo>
                  <a:pt x="31381" y="154847"/>
                </a:lnTo>
                <a:lnTo>
                  <a:pt x="8419" y="148461"/>
                </a:lnTo>
                <a:lnTo>
                  <a:pt x="0" y="140639"/>
                </a:lnTo>
                <a:lnTo>
                  <a:pt x="0" y="20091"/>
                </a:lnTo>
              </a:path>
            </a:pathLst>
          </a:custGeom>
          <a:ln w="1270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454401" y="4832603"/>
            <a:ext cx="309359" cy="2560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500299" y="4878654"/>
            <a:ext cx="214312" cy="1406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500299" y="4858562"/>
            <a:ext cx="214312" cy="401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500299" y="4858562"/>
            <a:ext cx="214629" cy="161290"/>
          </a:xfrm>
          <a:custGeom>
            <a:avLst/>
            <a:gdLst/>
            <a:ahLst/>
            <a:cxnLst/>
            <a:rect l="l" t="t" r="r" b="b"/>
            <a:pathLst>
              <a:path w="214630" h="161289">
                <a:moveTo>
                  <a:pt x="214312" y="20091"/>
                </a:moveTo>
                <a:lnTo>
                  <a:pt x="148861" y="38604"/>
                </a:lnTo>
                <a:lnTo>
                  <a:pt x="107149" y="40182"/>
                </a:lnTo>
                <a:lnTo>
                  <a:pt x="65440" y="38604"/>
                </a:lnTo>
                <a:lnTo>
                  <a:pt x="8419" y="27913"/>
                </a:lnTo>
                <a:lnTo>
                  <a:pt x="0" y="20091"/>
                </a:lnTo>
                <a:lnTo>
                  <a:pt x="8421" y="12269"/>
                </a:lnTo>
                <a:lnTo>
                  <a:pt x="31386" y="5883"/>
                </a:lnTo>
                <a:lnTo>
                  <a:pt x="65445" y="1578"/>
                </a:lnTo>
                <a:lnTo>
                  <a:pt x="107149" y="0"/>
                </a:lnTo>
                <a:lnTo>
                  <a:pt x="148861" y="1578"/>
                </a:lnTo>
                <a:lnTo>
                  <a:pt x="182924" y="5883"/>
                </a:lnTo>
                <a:lnTo>
                  <a:pt x="205890" y="12269"/>
                </a:lnTo>
                <a:lnTo>
                  <a:pt x="214312" y="20091"/>
                </a:lnTo>
                <a:lnTo>
                  <a:pt x="214312" y="140639"/>
                </a:lnTo>
                <a:lnTo>
                  <a:pt x="205890" y="148461"/>
                </a:lnTo>
                <a:lnTo>
                  <a:pt x="182924" y="154847"/>
                </a:lnTo>
                <a:lnTo>
                  <a:pt x="148861" y="159152"/>
                </a:lnTo>
                <a:lnTo>
                  <a:pt x="107149" y="160731"/>
                </a:lnTo>
                <a:lnTo>
                  <a:pt x="65440" y="159152"/>
                </a:lnTo>
                <a:lnTo>
                  <a:pt x="31381" y="154847"/>
                </a:lnTo>
                <a:lnTo>
                  <a:pt x="8419" y="148461"/>
                </a:lnTo>
                <a:lnTo>
                  <a:pt x="0" y="140639"/>
                </a:lnTo>
                <a:lnTo>
                  <a:pt x="0" y="20091"/>
                </a:lnTo>
              </a:path>
            </a:pathLst>
          </a:custGeom>
          <a:ln w="1270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240267" y="4975097"/>
            <a:ext cx="309372" cy="2560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285987" y="5021529"/>
            <a:ext cx="214312" cy="1406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285987" y="5001437"/>
            <a:ext cx="214312" cy="4018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285987" y="5001437"/>
            <a:ext cx="214629" cy="161290"/>
          </a:xfrm>
          <a:custGeom>
            <a:avLst/>
            <a:gdLst/>
            <a:ahLst/>
            <a:cxnLst/>
            <a:rect l="l" t="t" r="r" b="b"/>
            <a:pathLst>
              <a:path w="214630" h="161289">
                <a:moveTo>
                  <a:pt x="214312" y="20091"/>
                </a:moveTo>
                <a:lnTo>
                  <a:pt x="148861" y="38604"/>
                </a:lnTo>
                <a:lnTo>
                  <a:pt x="107149" y="40182"/>
                </a:lnTo>
                <a:lnTo>
                  <a:pt x="65445" y="38604"/>
                </a:lnTo>
                <a:lnTo>
                  <a:pt x="8421" y="27913"/>
                </a:lnTo>
                <a:lnTo>
                  <a:pt x="0" y="20091"/>
                </a:lnTo>
                <a:lnTo>
                  <a:pt x="8421" y="12269"/>
                </a:lnTo>
                <a:lnTo>
                  <a:pt x="31386" y="5883"/>
                </a:lnTo>
                <a:lnTo>
                  <a:pt x="65445" y="1578"/>
                </a:lnTo>
                <a:lnTo>
                  <a:pt x="107149" y="0"/>
                </a:lnTo>
                <a:lnTo>
                  <a:pt x="148861" y="1578"/>
                </a:lnTo>
                <a:lnTo>
                  <a:pt x="182924" y="5883"/>
                </a:lnTo>
                <a:lnTo>
                  <a:pt x="205890" y="12269"/>
                </a:lnTo>
                <a:lnTo>
                  <a:pt x="214312" y="20091"/>
                </a:lnTo>
                <a:lnTo>
                  <a:pt x="214312" y="140639"/>
                </a:lnTo>
                <a:lnTo>
                  <a:pt x="205890" y="148461"/>
                </a:lnTo>
                <a:lnTo>
                  <a:pt x="182924" y="154847"/>
                </a:lnTo>
                <a:lnTo>
                  <a:pt x="148861" y="159152"/>
                </a:lnTo>
                <a:lnTo>
                  <a:pt x="107149" y="160731"/>
                </a:lnTo>
                <a:lnTo>
                  <a:pt x="65445" y="159152"/>
                </a:lnTo>
                <a:lnTo>
                  <a:pt x="31386" y="154847"/>
                </a:lnTo>
                <a:lnTo>
                  <a:pt x="8421" y="148461"/>
                </a:lnTo>
                <a:lnTo>
                  <a:pt x="0" y="140639"/>
                </a:lnTo>
                <a:lnTo>
                  <a:pt x="0" y="20091"/>
                </a:lnTo>
              </a:path>
            </a:pathLst>
          </a:custGeom>
          <a:ln w="1270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454146" y="4403610"/>
            <a:ext cx="666750" cy="5242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500424" y="4429937"/>
            <a:ext cx="571500" cy="42862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500424" y="4429937"/>
            <a:ext cx="571500" cy="428625"/>
          </a:xfrm>
          <a:custGeom>
            <a:avLst/>
            <a:gdLst/>
            <a:ahLst/>
            <a:cxnLst/>
            <a:rect l="l" t="t" r="r" b="b"/>
            <a:pathLst>
              <a:path w="571500" h="428625">
                <a:moveTo>
                  <a:pt x="0" y="0"/>
                </a:moveTo>
                <a:lnTo>
                  <a:pt x="571500" y="0"/>
                </a:lnTo>
                <a:lnTo>
                  <a:pt x="571500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571862" y="4501375"/>
            <a:ext cx="428625" cy="285750"/>
          </a:xfrm>
          <a:custGeom>
            <a:avLst/>
            <a:gdLst/>
            <a:ahLst/>
            <a:cxnLst/>
            <a:rect l="l" t="t" r="r" b="b"/>
            <a:pathLst>
              <a:path w="428625" h="285750">
                <a:moveTo>
                  <a:pt x="0" y="0"/>
                </a:moveTo>
                <a:lnTo>
                  <a:pt x="428625" y="0"/>
                </a:lnTo>
                <a:lnTo>
                  <a:pt x="428625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571862" y="4501375"/>
            <a:ext cx="428625" cy="285750"/>
          </a:xfrm>
          <a:custGeom>
            <a:avLst/>
            <a:gdLst/>
            <a:ahLst/>
            <a:cxnLst/>
            <a:rect l="l" t="t" r="r" b="b"/>
            <a:pathLst>
              <a:path w="428625" h="285750">
                <a:moveTo>
                  <a:pt x="0" y="0"/>
                </a:moveTo>
                <a:lnTo>
                  <a:pt x="428625" y="0"/>
                </a:lnTo>
                <a:lnTo>
                  <a:pt x="428625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AAC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581260" y="4472800"/>
            <a:ext cx="409575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20"/>
              </a:lnSpc>
            </a:pPr>
            <a:r>
              <a:rPr dirty="0" sz="1200">
                <a:latin typeface="Calibri"/>
                <a:cs typeface="Calibri"/>
              </a:rPr>
              <a:t>… …</a:t>
            </a:r>
            <a:r>
              <a:rPr dirty="0" sz="1200" spc="-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</a:pPr>
            <a:r>
              <a:rPr dirty="0" sz="1200">
                <a:latin typeface="Calibri"/>
                <a:cs typeface="Calibri"/>
              </a:rPr>
              <a:t>… …</a:t>
            </a:r>
            <a:r>
              <a:rPr dirty="0" sz="1200" spc="-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954536" y="4046982"/>
            <a:ext cx="140970" cy="5234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052821" y="4267200"/>
            <a:ext cx="82296" cy="822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000625" y="4072750"/>
            <a:ext cx="45720" cy="42862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000625" y="4072750"/>
            <a:ext cx="45720" cy="428625"/>
          </a:xfrm>
          <a:custGeom>
            <a:avLst/>
            <a:gdLst/>
            <a:ahLst/>
            <a:cxnLst/>
            <a:rect l="l" t="t" r="r" b="b"/>
            <a:pathLst>
              <a:path w="45720" h="428625">
                <a:moveTo>
                  <a:pt x="0" y="0"/>
                </a:moveTo>
                <a:lnTo>
                  <a:pt x="45720" y="0"/>
                </a:lnTo>
                <a:lnTo>
                  <a:pt x="45720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988826" y="4101084"/>
            <a:ext cx="140969" cy="52349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087111" y="4321302"/>
            <a:ext cx="82296" cy="8229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035131" y="4126928"/>
            <a:ext cx="45720" cy="42862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035131" y="4126928"/>
            <a:ext cx="45720" cy="428625"/>
          </a:xfrm>
          <a:custGeom>
            <a:avLst/>
            <a:gdLst/>
            <a:ahLst/>
            <a:cxnLst/>
            <a:rect l="l" t="t" r="r" b="b"/>
            <a:pathLst>
              <a:path w="45720" h="428625">
                <a:moveTo>
                  <a:pt x="0" y="0"/>
                </a:moveTo>
                <a:lnTo>
                  <a:pt x="45720" y="0"/>
                </a:lnTo>
                <a:lnTo>
                  <a:pt x="45720" y="428624"/>
                </a:lnTo>
                <a:lnTo>
                  <a:pt x="0" y="428624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026164" y="4155947"/>
            <a:ext cx="140970" cy="52349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23688" y="4376928"/>
            <a:ext cx="82296" cy="8229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072062" y="4182008"/>
            <a:ext cx="45720" cy="42862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072062" y="4182008"/>
            <a:ext cx="45720" cy="428625"/>
          </a:xfrm>
          <a:custGeom>
            <a:avLst/>
            <a:gdLst/>
            <a:ahLst/>
            <a:cxnLst/>
            <a:rect l="l" t="t" r="r" b="b"/>
            <a:pathLst>
              <a:path w="45720" h="428625">
                <a:moveTo>
                  <a:pt x="0" y="0"/>
                </a:moveTo>
                <a:lnTo>
                  <a:pt x="45720" y="0"/>
                </a:lnTo>
                <a:lnTo>
                  <a:pt x="45720" y="428624"/>
                </a:lnTo>
                <a:lnTo>
                  <a:pt x="0" y="428624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060454" y="4216158"/>
            <a:ext cx="140970" cy="52424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158740" y="4437126"/>
            <a:ext cx="82296" cy="8229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106568" y="4242396"/>
            <a:ext cx="45720" cy="42862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106568" y="4242396"/>
            <a:ext cx="45720" cy="428625"/>
          </a:xfrm>
          <a:custGeom>
            <a:avLst/>
            <a:gdLst/>
            <a:ahLst/>
            <a:cxnLst/>
            <a:rect l="l" t="t" r="r" b="b"/>
            <a:pathLst>
              <a:path w="45720" h="428625">
                <a:moveTo>
                  <a:pt x="0" y="0"/>
                </a:moveTo>
                <a:lnTo>
                  <a:pt x="45720" y="0"/>
                </a:lnTo>
                <a:lnTo>
                  <a:pt x="45720" y="428624"/>
                </a:lnTo>
                <a:lnTo>
                  <a:pt x="0" y="428624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088648" y="4261103"/>
            <a:ext cx="140970" cy="52349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186934" y="4482084"/>
            <a:ext cx="82296" cy="8229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134876" y="4287062"/>
            <a:ext cx="45720" cy="42862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134876" y="4287062"/>
            <a:ext cx="45720" cy="428625"/>
          </a:xfrm>
          <a:custGeom>
            <a:avLst/>
            <a:gdLst/>
            <a:ahLst/>
            <a:cxnLst/>
            <a:rect l="l" t="t" r="r" b="b"/>
            <a:pathLst>
              <a:path w="45720" h="428625">
                <a:moveTo>
                  <a:pt x="0" y="0"/>
                </a:moveTo>
                <a:lnTo>
                  <a:pt x="45720" y="0"/>
                </a:lnTo>
                <a:lnTo>
                  <a:pt x="45720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097511" y="3975353"/>
            <a:ext cx="180606" cy="38100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143637" y="4001299"/>
            <a:ext cx="71437" cy="28575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143637" y="4001299"/>
            <a:ext cx="71755" cy="285750"/>
          </a:xfrm>
          <a:custGeom>
            <a:avLst/>
            <a:gdLst/>
            <a:ahLst/>
            <a:cxnLst/>
            <a:rect l="l" t="t" r="r" b="b"/>
            <a:pathLst>
              <a:path w="71754" h="285750">
                <a:moveTo>
                  <a:pt x="0" y="0"/>
                </a:moveTo>
                <a:lnTo>
                  <a:pt x="71437" y="0"/>
                </a:lnTo>
                <a:lnTo>
                  <a:pt x="71437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169139" y="4117860"/>
            <a:ext cx="179844" cy="23849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215075" y="4144187"/>
            <a:ext cx="71437" cy="14287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215075" y="4144187"/>
            <a:ext cx="71755" cy="142875"/>
          </a:xfrm>
          <a:custGeom>
            <a:avLst/>
            <a:gdLst/>
            <a:ahLst/>
            <a:cxnLst/>
            <a:rect l="l" t="t" r="r" b="b"/>
            <a:pathLst>
              <a:path w="71754" h="142875">
                <a:moveTo>
                  <a:pt x="0" y="0"/>
                </a:moveTo>
                <a:lnTo>
                  <a:pt x="71437" y="0"/>
                </a:lnTo>
                <a:lnTo>
                  <a:pt x="71437" y="142875"/>
                </a:lnTo>
                <a:lnTo>
                  <a:pt x="0" y="14287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240767" y="3975353"/>
            <a:ext cx="179844" cy="38100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286512" y="4001299"/>
            <a:ext cx="71437" cy="28575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280162" y="3994949"/>
            <a:ext cx="212077" cy="3613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357950" y="4072750"/>
            <a:ext cx="71437" cy="21431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357950" y="4072750"/>
            <a:ext cx="71755" cy="214629"/>
          </a:xfrm>
          <a:custGeom>
            <a:avLst/>
            <a:gdLst/>
            <a:ahLst/>
            <a:cxnLst/>
            <a:rect l="l" t="t" r="r" b="b"/>
            <a:pathLst>
              <a:path w="71754" h="214629">
                <a:moveTo>
                  <a:pt x="0" y="0"/>
                </a:moveTo>
                <a:lnTo>
                  <a:pt x="71437" y="0"/>
                </a:lnTo>
                <a:lnTo>
                  <a:pt x="71437" y="214312"/>
                </a:lnTo>
                <a:lnTo>
                  <a:pt x="0" y="2143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358074" y="3858437"/>
            <a:ext cx="643255" cy="357505"/>
          </a:xfrm>
          <a:custGeom>
            <a:avLst/>
            <a:gdLst/>
            <a:ahLst/>
            <a:cxnLst/>
            <a:rect l="l" t="t" r="r" b="b"/>
            <a:pathLst>
              <a:path w="643254" h="357504">
                <a:moveTo>
                  <a:pt x="321475" y="0"/>
                </a:moveTo>
                <a:lnTo>
                  <a:pt x="0" y="357187"/>
                </a:lnTo>
                <a:lnTo>
                  <a:pt x="642937" y="357187"/>
                </a:lnTo>
                <a:lnTo>
                  <a:pt x="321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358074" y="3858437"/>
            <a:ext cx="643255" cy="357505"/>
          </a:xfrm>
          <a:custGeom>
            <a:avLst/>
            <a:gdLst/>
            <a:ahLst/>
            <a:cxnLst/>
            <a:rect l="l" t="t" r="r" b="b"/>
            <a:pathLst>
              <a:path w="643254" h="357504">
                <a:moveTo>
                  <a:pt x="0" y="357187"/>
                </a:moveTo>
                <a:lnTo>
                  <a:pt x="321475" y="0"/>
                </a:lnTo>
                <a:lnTo>
                  <a:pt x="642937" y="357187"/>
                </a:lnTo>
                <a:lnTo>
                  <a:pt x="0" y="357187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240523" y="3761232"/>
            <a:ext cx="738377" cy="45186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286650" y="3786987"/>
            <a:ext cx="642937" cy="35720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286637" y="3787000"/>
            <a:ext cx="643255" cy="357505"/>
          </a:xfrm>
          <a:custGeom>
            <a:avLst/>
            <a:gdLst/>
            <a:ahLst/>
            <a:cxnLst/>
            <a:rect l="l" t="t" r="r" b="b"/>
            <a:pathLst>
              <a:path w="643254" h="357504">
                <a:moveTo>
                  <a:pt x="0" y="357187"/>
                </a:moveTo>
                <a:lnTo>
                  <a:pt x="321475" y="0"/>
                </a:lnTo>
                <a:lnTo>
                  <a:pt x="642937" y="357187"/>
                </a:lnTo>
                <a:lnTo>
                  <a:pt x="0" y="357187"/>
                </a:lnTo>
                <a:close/>
              </a:path>
            </a:pathLst>
          </a:custGeom>
          <a:ln w="12700">
            <a:solidFill>
              <a:srgbClr val="BD4A4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1152312" y="5552621"/>
            <a:ext cx="387985" cy="267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Calibri"/>
                <a:cs typeface="Calibri"/>
              </a:rPr>
              <a:t>d</a:t>
            </a:r>
            <a:r>
              <a:rPr dirty="0" sz="1600" spc="-20">
                <a:latin typeface="Calibri"/>
                <a:cs typeface="Calibri"/>
              </a:rPr>
              <a:t>a</a:t>
            </a:r>
            <a:r>
              <a:rPr dirty="0" sz="1600" spc="-25">
                <a:latin typeface="Calibri"/>
                <a:cs typeface="Calibri"/>
              </a:rPr>
              <a:t>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184641" y="5184902"/>
            <a:ext cx="519430" cy="389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6835" marR="5080" indent="-64769">
              <a:lnSpc>
                <a:spcPct val="75000"/>
              </a:lnSpc>
            </a:pPr>
            <a:r>
              <a:rPr dirty="0" sz="1600" spc="-25">
                <a:latin typeface="Calibri"/>
                <a:cs typeface="Calibri"/>
              </a:rPr>
              <a:t>t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25">
                <a:latin typeface="Calibri"/>
                <a:cs typeface="Calibri"/>
              </a:rPr>
              <a:t>r</a:t>
            </a:r>
            <a:r>
              <a:rPr dirty="0" sz="1600" spc="-15">
                <a:latin typeface="Calibri"/>
                <a:cs typeface="Calibri"/>
              </a:rPr>
              <a:t>g</a:t>
            </a:r>
            <a:r>
              <a:rPr dirty="0" sz="1600" spc="-10">
                <a:latin typeface="Calibri"/>
                <a:cs typeface="Calibri"/>
              </a:rPr>
              <a:t>e</a:t>
            </a:r>
            <a:r>
              <a:rPr dirty="0" sz="1600">
                <a:latin typeface="Calibri"/>
                <a:cs typeface="Calibri"/>
              </a:rPr>
              <a:t>t  </a:t>
            </a:r>
            <a:r>
              <a:rPr dirty="0" sz="1600" spc="-20"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228759" y="4899253"/>
            <a:ext cx="1137285" cy="389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5445" marR="5080" indent="-373380">
              <a:lnSpc>
                <a:spcPct val="75000"/>
              </a:lnSpc>
            </a:pPr>
            <a:r>
              <a:rPr dirty="0" sz="1600" spc="-5">
                <a:latin typeface="Calibri"/>
                <a:cs typeface="Calibri"/>
              </a:rPr>
              <a:t>p</a:t>
            </a:r>
            <a:r>
              <a:rPr dirty="0" sz="1600" spc="-25">
                <a:latin typeface="Calibri"/>
                <a:cs typeface="Calibri"/>
              </a:rPr>
              <a:t>r</a:t>
            </a:r>
            <a:r>
              <a:rPr dirty="0" sz="1600">
                <a:latin typeface="Calibri"/>
                <a:cs typeface="Calibri"/>
              </a:rPr>
              <a:t>e</a:t>
            </a:r>
            <a:r>
              <a:rPr dirty="0" sz="1600" spc="-5">
                <a:latin typeface="Calibri"/>
                <a:cs typeface="Calibri"/>
              </a:rPr>
              <a:t>p</a:t>
            </a:r>
            <a:r>
              <a:rPr dirty="0" sz="1600" spc="-25">
                <a:latin typeface="Calibri"/>
                <a:cs typeface="Calibri"/>
              </a:rPr>
              <a:t>r</a:t>
            </a:r>
            <a:r>
              <a:rPr dirty="0" sz="1600">
                <a:latin typeface="Calibri"/>
                <a:cs typeface="Calibri"/>
              </a:rPr>
              <a:t>oce</a:t>
            </a:r>
            <a:r>
              <a:rPr dirty="0" sz="1600" spc="-5">
                <a:latin typeface="Calibri"/>
                <a:cs typeface="Calibri"/>
              </a:rPr>
              <a:t>ss</a:t>
            </a:r>
            <a:r>
              <a:rPr dirty="0" sz="1600">
                <a:latin typeface="Calibri"/>
                <a:cs typeface="Calibri"/>
              </a:rPr>
              <a:t>ed  </a:t>
            </a:r>
            <a:r>
              <a:rPr dirty="0" sz="1600" spc="-20"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657216" y="4786947"/>
            <a:ext cx="1046480" cy="389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0995" marR="5080" indent="-328930">
              <a:lnSpc>
                <a:spcPct val="75000"/>
              </a:lnSpc>
            </a:pPr>
            <a:r>
              <a:rPr dirty="0" sz="1600" spc="-5">
                <a:latin typeface="Calibri"/>
                <a:cs typeface="Calibri"/>
              </a:rPr>
              <a:t>t</a:t>
            </a:r>
            <a:r>
              <a:rPr dirty="0" sz="1600" spc="-40">
                <a:latin typeface="Calibri"/>
                <a:cs typeface="Calibri"/>
              </a:rPr>
              <a:t>r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5">
                <a:latin typeface="Calibri"/>
                <a:cs typeface="Calibri"/>
              </a:rPr>
              <a:t>n</a:t>
            </a:r>
            <a:r>
              <a:rPr dirty="0" sz="1600" spc="-25">
                <a:latin typeface="Calibri"/>
                <a:cs typeface="Calibri"/>
              </a:rPr>
              <a:t>s</a:t>
            </a:r>
            <a:r>
              <a:rPr dirty="0" sz="1600" spc="-40">
                <a:latin typeface="Calibri"/>
                <a:cs typeface="Calibri"/>
              </a:rPr>
              <a:t>f</a:t>
            </a:r>
            <a:r>
              <a:rPr dirty="0" sz="1600">
                <a:latin typeface="Calibri"/>
                <a:cs typeface="Calibri"/>
              </a:rPr>
              <a:t>o</a:t>
            </a:r>
            <a:r>
              <a:rPr dirty="0" sz="1600" spc="-5">
                <a:latin typeface="Calibri"/>
                <a:cs typeface="Calibri"/>
              </a:rPr>
              <a:t>rm</a:t>
            </a:r>
            <a:r>
              <a:rPr dirty="0" sz="1600">
                <a:latin typeface="Calibri"/>
                <a:cs typeface="Calibri"/>
              </a:rPr>
              <a:t>ed  </a:t>
            </a:r>
            <a:r>
              <a:rPr dirty="0" sz="1600" spc="-20"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940805" y="4266996"/>
            <a:ext cx="716280" cy="267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>
                <a:latin typeface="Calibri"/>
                <a:cs typeface="Calibri"/>
              </a:rPr>
              <a:t>patterns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155421" y="4196397"/>
            <a:ext cx="926465" cy="267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Calibri"/>
                <a:cs typeface="Calibri"/>
              </a:rPr>
              <a:t>kn</a:t>
            </a:r>
            <a:r>
              <a:rPr dirty="0" sz="1600" spc="-10">
                <a:latin typeface="Calibri"/>
                <a:cs typeface="Calibri"/>
              </a:rPr>
              <a:t>o</a:t>
            </a:r>
            <a:r>
              <a:rPr dirty="0" sz="1600">
                <a:latin typeface="Calibri"/>
                <a:cs typeface="Calibri"/>
              </a:rPr>
              <a:t>w</a:t>
            </a:r>
            <a:r>
              <a:rPr dirty="0" sz="1600" spc="-5">
                <a:latin typeface="Calibri"/>
                <a:cs typeface="Calibri"/>
              </a:rPr>
              <a:t>l</a:t>
            </a:r>
            <a:r>
              <a:rPr dirty="0" sz="1600">
                <a:latin typeface="Calibri"/>
                <a:cs typeface="Calibri"/>
              </a:rPr>
              <a:t>e</a:t>
            </a:r>
            <a:r>
              <a:rPr dirty="0" sz="1600" spc="-5">
                <a:latin typeface="Calibri"/>
                <a:cs typeface="Calibri"/>
              </a:rPr>
              <a:t>d</a:t>
            </a:r>
            <a:r>
              <a:rPr dirty="0" sz="1600" spc="-15">
                <a:latin typeface="Calibri"/>
                <a:cs typeface="Calibri"/>
              </a:rPr>
              <a:t>g</a:t>
            </a:r>
            <a:r>
              <a:rPr dirty="0" sz="1600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714474" y="5084800"/>
            <a:ext cx="393065" cy="131445"/>
          </a:xfrm>
          <a:custGeom>
            <a:avLst/>
            <a:gdLst/>
            <a:ahLst/>
            <a:cxnLst/>
            <a:rect l="l" t="t" r="r" b="b"/>
            <a:pathLst>
              <a:path w="393064" h="131445">
                <a:moveTo>
                  <a:pt x="0" y="130949"/>
                </a:moveTo>
                <a:lnTo>
                  <a:pt x="392849" y="0"/>
                </a:lnTo>
              </a:path>
            </a:pathLst>
          </a:custGeom>
          <a:ln w="38100">
            <a:solidFill>
              <a:srgbClr val="80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977809" y="5057686"/>
            <a:ext cx="129539" cy="127000"/>
          </a:xfrm>
          <a:custGeom>
            <a:avLst/>
            <a:gdLst/>
            <a:ahLst/>
            <a:cxnLst/>
            <a:rect l="l" t="t" r="r" b="b"/>
            <a:pathLst>
              <a:path w="129539" h="127000">
                <a:moveTo>
                  <a:pt x="0" y="0"/>
                </a:moveTo>
                <a:lnTo>
                  <a:pt x="129514" y="27114"/>
                </a:lnTo>
                <a:lnTo>
                  <a:pt x="42164" y="126504"/>
                </a:lnTo>
              </a:path>
            </a:pathLst>
          </a:custGeom>
          <a:ln w="38100">
            <a:solidFill>
              <a:srgbClr val="80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803296" y="4750714"/>
            <a:ext cx="535305" cy="133985"/>
          </a:xfrm>
          <a:custGeom>
            <a:avLst/>
            <a:gdLst/>
            <a:ahLst/>
            <a:cxnLst/>
            <a:rect l="l" t="t" r="r" b="b"/>
            <a:pathLst>
              <a:path w="535304" h="133985">
                <a:moveTo>
                  <a:pt x="0" y="133731"/>
                </a:moveTo>
                <a:lnTo>
                  <a:pt x="534911" y="0"/>
                </a:lnTo>
              </a:path>
            </a:pathLst>
          </a:custGeom>
          <a:ln w="381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211156" y="4713744"/>
            <a:ext cx="127635" cy="129539"/>
          </a:xfrm>
          <a:custGeom>
            <a:avLst/>
            <a:gdLst/>
            <a:ahLst/>
            <a:cxnLst/>
            <a:rect l="l" t="t" r="r" b="b"/>
            <a:pathLst>
              <a:path w="127635" h="129539">
                <a:moveTo>
                  <a:pt x="0" y="0"/>
                </a:moveTo>
                <a:lnTo>
                  <a:pt x="127050" y="36969"/>
                </a:lnTo>
                <a:lnTo>
                  <a:pt x="32334" y="129374"/>
                </a:lnTo>
              </a:path>
            </a:pathLst>
          </a:custGeom>
          <a:ln w="381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160621" y="4482884"/>
            <a:ext cx="677545" cy="135890"/>
          </a:xfrm>
          <a:custGeom>
            <a:avLst/>
            <a:gdLst/>
            <a:ahLst/>
            <a:cxnLst/>
            <a:rect l="l" t="t" r="r" b="b"/>
            <a:pathLst>
              <a:path w="677545" h="135889">
                <a:moveTo>
                  <a:pt x="0" y="135483"/>
                </a:moveTo>
                <a:lnTo>
                  <a:pt x="677392" y="0"/>
                </a:lnTo>
              </a:path>
            </a:pathLst>
          </a:custGeom>
          <a:ln w="38100">
            <a:solidFill>
              <a:srgbClr val="4AAC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712868" y="4439920"/>
            <a:ext cx="125730" cy="130810"/>
          </a:xfrm>
          <a:custGeom>
            <a:avLst/>
            <a:gdLst/>
            <a:ahLst/>
            <a:cxnLst/>
            <a:rect l="l" t="t" r="r" b="b"/>
            <a:pathLst>
              <a:path w="125729" h="130810">
                <a:moveTo>
                  <a:pt x="0" y="0"/>
                </a:moveTo>
                <a:lnTo>
                  <a:pt x="125158" y="42964"/>
                </a:lnTo>
                <a:lnTo>
                  <a:pt x="26149" y="130759"/>
                </a:lnTo>
              </a:path>
            </a:pathLst>
          </a:custGeom>
          <a:ln w="38100">
            <a:solidFill>
              <a:srgbClr val="4AAC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286375" y="4223016"/>
            <a:ext cx="677545" cy="135890"/>
          </a:xfrm>
          <a:custGeom>
            <a:avLst/>
            <a:gdLst/>
            <a:ahLst/>
            <a:cxnLst/>
            <a:rect l="l" t="t" r="r" b="b"/>
            <a:pathLst>
              <a:path w="677545" h="135889">
                <a:moveTo>
                  <a:pt x="0" y="135483"/>
                </a:moveTo>
                <a:lnTo>
                  <a:pt x="677392" y="0"/>
                </a:lnTo>
              </a:path>
            </a:pathLst>
          </a:custGeom>
          <a:ln w="38100">
            <a:solidFill>
              <a:srgbClr val="9BBA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838621" y="4180052"/>
            <a:ext cx="125730" cy="130810"/>
          </a:xfrm>
          <a:custGeom>
            <a:avLst/>
            <a:gdLst/>
            <a:ahLst/>
            <a:cxnLst/>
            <a:rect l="l" t="t" r="r" b="b"/>
            <a:pathLst>
              <a:path w="125729" h="130810">
                <a:moveTo>
                  <a:pt x="0" y="0"/>
                </a:moveTo>
                <a:lnTo>
                  <a:pt x="125158" y="42964"/>
                </a:lnTo>
                <a:lnTo>
                  <a:pt x="26149" y="130759"/>
                </a:lnTo>
              </a:path>
            </a:pathLst>
          </a:custGeom>
          <a:ln w="38100">
            <a:solidFill>
              <a:srgbClr val="9BBA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563639" y="4007764"/>
            <a:ext cx="686435" cy="119380"/>
          </a:xfrm>
          <a:custGeom>
            <a:avLst/>
            <a:gdLst/>
            <a:ahLst/>
            <a:cxnLst/>
            <a:rect l="l" t="t" r="r" b="b"/>
            <a:pathLst>
              <a:path w="686434" h="119379">
                <a:moveTo>
                  <a:pt x="0" y="119164"/>
                </a:moveTo>
                <a:lnTo>
                  <a:pt x="685838" y="0"/>
                </a:lnTo>
              </a:path>
            </a:pathLst>
          </a:custGeom>
          <a:ln w="3810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125461" y="3961638"/>
            <a:ext cx="124460" cy="131445"/>
          </a:xfrm>
          <a:custGeom>
            <a:avLst/>
            <a:gdLst/>
            <a:ahLst/>
            <a:cxnLst/>
            <a:rect l="l" t="t" r="r" b="b"/>
            <a:pathLst>
              <a:path w="124459" h="131445">
                <a:moveTo>
                  <a:pt x="0" y="0"/>
                </a:moveTo>
                <a:lnTo>
                  <a:pt x="124028" y="46126"/>
                </a:lnTo>
                <a:lnTo>
                  <a:pt x="22821" y="131381"/>
                </a:lnTo>
              </a:path>
            </a:pathLst>
          </a:custGeom>
          <a:ln w="3810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056132" y="4378464"/>
            <a:ext cx="963168" cy="81685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213446" y="4505896"/>
            <a:ext cx="650455" cy="53340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921764" y="3811536"/>
            <a:ext cx="1289303" cy="105459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080196" y="3933799"/>
            <a:ext cx="987818" cy="79628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278123" y="3494532"/>
            <a:ext cx="1386839" cy="112166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457003" y="3606088"/>
            <a:ext cx="1049235" cy="85470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634484" y="3396996"/>
            <a:ext cx="1176527" cy="96926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796244" y="3518217"/>
            <a:ext cx="871105" cy="71217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637276" y="2994660"/>
            <a:ext cx="1517903" cy="128930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905258" y="3113582"/>
            <a:ext cx="1137361" cy="882675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98" name="object 9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08887"/>
            <a:ext cx="7235825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C</a:t>
            </a:r>
            <a:r>
              <a:rPr dirty="0" sz="2400" spc="-5">
                <a:latin typeface="Tahoma"/>
                <a:cs typeface="Tahoma"/>
              </a:rPr>
              <a:t>onsider two objects, </a:t>
            </a:r>
            <a:r>
              <a:rPr dirty="0" sz="2400" i="1">
                <a:latin typeface="Times New Roman"/>
                <a:cs typeface="Times New Roman"/>
              </a:rPr>
              <a:t>x </a:t>
            </a:r>
            <a:r>
              <a:rPr dirty="0" sz="2400">
                <a:latin typeface="Times New Roman"/>
                <a:cs typeface="Times New Roman"/>
              </a:rPr>
              <a:t>= (</a:t>
            </a:r>
            <a:r>
              <a:rPr dirty="0" sz="2400" i="1">
                <a:latin typeface="Times New Roman"/>
                <a:cs typeface="Times New Roman"/>
              </a:rPr>
              <a:t>x</a:t>
            </a:r>
            <a:r>
              <a:rPr dirty="0" baseline="-20833" sz="2400">
                <a:latin typeface="Times New Roman"/>
                <a:cs typeface="Times New Roman"/>
              </a:rPr>
              <a:t>1</a:t>
            </a:r>
            <a:r>
              <a:rPr dirty="0" sz="2400">
                <a:latin typeface="Times New Roman"/>
                <a:cs typeface="Times New Roman"/>
              </a:rPr>
              <a:t>,…,</a:t>
            </a:r>
            <a:r>
              <a:rPr dirty="0" sz="2400" i="1">
                <a:latin typeface="Times New Roman"/>
                <a:cs typeface="Times New Roman"/>
              </a:rPr>
              <a:t>x</a:t>
            </a:r>
            <a:r>
              <a:rPr dirty="0" baseline="-20833" sz="2400" i="1">
                <a:latin typeface="Times New Roman"/>
                <a:cs typeface="Times New Roman"/>
              </a:rPr>
              <a:t>d</a:t>
            </a:r>
            <a:r>
              <a:rPr dirty="0" sz="2400">
                <a:latin typeface="Times New Roman"/>
                <a:cs typeface="Times New Roman"/>
              </a:rPr>
              <a:t>) </a:t>
            </a:r>
            <a:r>
              <a:rPr dirty="0" sz="2400" spc="-5">
                <a:latin typeface="Tahoma"/>
                <a:cs typeface="Tahoma"/>
              </a:rPr>
              <a:t>and </a:t>
            </a:r>
            <a:r>
              <a:rPr dirty="0" sz="2400" i="1">
                <a:latin typeface="Times New Roman"/>
                <a:cs typeface="Times New Roman"/>
              </a:rPr>
              <a:t>y 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8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y</a:t>
            </a:r>
            <a:r>
              <a:rPr dirty="0" baseline="-20833" sz="2400">
                <a:latin typeface="Times New Roman"/>
                <a:cs typeface="Times New Roman"/>
              </a:rPr>
              <a:t>1</a:t>
            </a:r>
            <a:r>
              <a:rPr dirty="0" sz="2400">
                <a:latin typeface="Times New Roman"/>
                <a:cs typeface="Times New Roman"/>
              </a:rPr>
              <a:t>,…,</a:t>
            </a:r>
            <a:r>
              <a:rPr dirty="0" sz="2400" i="1">
                <a:latin typeface="Times New Roman"/>
                <a:cs typeface="Times New Roman"/>
              </a:rPr>
              <a:t>y</a:t>
            </a:r>
            <a:r>
              <a:rPr dirty="0" baseline="-20833" sz="2400" i="1">
                <a:latin typeface="Times New Roman"/>
                <a:cs typeface="Times New Roman"/>
              </a:rPr>
              <a:t>d</a:t>
            </a:r>
            <a:r>
              <a:rPr dirty="0" sz="240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43077"/>
            <a:ext cx="3070097" cy="765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44545" y="243077"/>
            <a:ext cx="2945117" cy="765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72455" y="256793"/>
            <a:ext cx="896874" cy="7513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43550" y="563118"/>
            <a:ext cx="586739" cy="4450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38621" y="243077"/>
            <a:ext cx="2092439" cy="7650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Minkowski Distance (</a:t>
            </a:r>
            <a:r>
              <a:rPr dirty="0" sz="3600" spc="-5" i="1">
                <a:latin typeface="Times New Roman"/>
                <a:cs typeface="Times New Roman"/>
              </a:rPr>
              <a:t>L</a:t>
            </a:r>
            <a:r>
              <a:rPr dirty="0" baseline="-20833" sz="3600" spc="-7" i="1">
                <a:latin typeface="Times New Roman"/>
                <a:cs typeface="Times New Roman"/>
              </a:rPr>
              <a:t>p</a:t>
            </a:r>
            <a:r>
              <a:rPr dirty="0" baseline="-20833" sz="3600" spc="37" i="1">
                <a:latin typeface="Times New Roman"/>
                <a:cs typeface="Times New Roman"/>
              </a:rPr>
              <a:t> </a:t>
            </a:r>
            <a:r>
              <a:rPr dirty="0" sz="3600" spc="-5"/>
              <a:t>Norm)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83030" y="1616963"/>
            <a:ext cx="6595872" cy="952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28724" y="1643049"/>
            <a:ext cx="6501130" cy="857250"/>
          </a:xfrm>
          <a:custGeom>
            <a:avLst/>
            <a:gdLst/>
            <a:ahLst/>
            <a:cxnLst/>
            <a:rect l="l" t="t" r="r" b="b"/>
            <a:pathLst>
              <a:path w="6501130" h="857250">
                <a:moveTo>
                  <a:pt x="0" y="0"/>
                </a:moveTo>
                <a:lnTo>
                  <a:pt x="6500863" y="0"/>
                </a:lnTo>
                <a:lnTo>
                  <a:pt x="6500863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28724" y="1643049"/>
            <a:ext cx="6501130" cy="857250"/>
          </a:xfrm>
          <a:custGeom>
            <a:avLst/>
            <a:gdLst/>
            <a:ahLst/>
            <a:cxnLst/>
            <a:rect l="l" t="t" r="r" b="b"/>
            <a:pathLst>
              <a:path w="6501130" h="857250">
                <a:moveTo>
                  <a:pt x="0" y="0"/>
                </a:moveTo>
                <a:lnTo>
                  <a:pt x="6500863" y="0"/>
                </a:lnTo>
                <a:lnTo>
                  <a:pt x="6500863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911767" y="1782178"/>
            <a:ext cx="102235" cy="2432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14"/>
              </a:lnSpc>
            </a:pPr>
            <a:r>
              <a:rPr dirty="0" sz="1600" i="1">
                <a:solidFill>
                  <a:srgbClr val="006FC0"/>
                </a:solidFill>
                <a:latin typeface="Times New Roman"/>
                <a:cs typeface="Times New Roman"/>
              </a:rPr>
              <a:t>p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34477" y="1893938"/>
            <a:ext cx="5781675" cy="420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  <a:tabLst>
                <a:tab pos="852805" algn="l"/>
                <a:tab pos="1194435" algn="l"/>
              </a:tabLst>
            </a:pP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d</a:t>
            </a:r>
            <a:r>
              <a:rPr dirty="0" sz="2400">
                <a:solidFill>
                  <a:srgbClr val="006FC0"/>
                </a:solidFill>
                <a:latin typeface="Times New Roman"/>
                <a:cs typeface="Times New Roman"/>
              </a:rPr>
              <a:t>(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x</a:t>
            </a:r>
            <a:r>
              <a:rPr dirty="0" sz="240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dirty="0" sz="2400">
                <a:solidFill>
                  <a:srgbClr val="006FC0"/>
                </a:solidFill>
                <a:latin typeface="Times New Roman"/>
                <a:cs typeface="Times New Roman"/>
              </a:rPr>
              <a:t>)	=	</a:t>
            </a:r>
            <a:r>
              <a:rPr dirty="0" sz="2400">
                <a:solidFill>
                  <a:srgbClr val="006FC0"/>
                </a:solidFill>
                <a:latin typeface="Symbol"/>
                <a:cs typeface="Symbol"/>
              </a:rPr>
              <a:t>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|x</a:t>
            </a:r>
            <a:r>
              <a:rPr dirty="0" baseline="-20833" sz="2400">
                <a:solidFill>
                  <a:srgbClr val="006FC0"/>
                </a:solidFill>
                <a:latin typeface="Times New Roman"/>
                <a:cs typeface="Times New Roman"/>
              </a:rPr>
              <a:t>1 </a:t>
            </a:r>
            <a:r>
              <a:rPr dirty="0" sz="2400">
                <a:solidFill>
                  <a:srgbClr val="006FC0"/>
                </a:solidFill>
                <a:latin typeface="Times New Roman"/>
                <a:cs typeface="Times New Roman"/>
              </a:rPr>
              <a:t>– 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dirty="0" baseline="-20833" sz="2400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dirty="0" baseline="24305" sz="2400" i="1">
                <a:solidFill>
                  <a:srgbClr val="006FC0"/>
                </a:solidFill>
                <a:latin typeface="Times New Roman"/>
                <a:cs typeface="Times New Roman"/>
              </a:rPr>
              <a:t>p </a:t>
            </a:r>
            <a:r>
              <a:rPr dirty="0" sz="2400">
                <a:solidFill>
                  <a:srgbClr val="006FC0"/>
                </a:solidFill>
                <a:latin typeface="Times New Roman"/>
                <a:cs typeface="Times New Roman"/>
              </a:rPr>
              <a:t>+ 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|x</a:t>
            </a:r>
            <a:r>
              <a:rPr dirty="0" baseline="-20833" sz="2400">
                <a:solidFill>
                  <a:srgbClr val="006FC0"/>
                </a:solidFill>
                <a:latin typeface="Times New Roman"/>
                <a:cs typeface="Times New Roman"/>
              </a:rPr>
              <a:t>2 </a:t>
            </a:r>
            <a:r>
              <a:rPr dirty="0" sz="2400">
                <a:solidFill>
                  <a:srgbClr val="006FC0"/>
                </a:solidFill>
                <a:latin typeface="Times New Roman"/>
                <a:cs typeface="Times New Roman"/>
              </a:rPr>
              <a:t>– 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dirty="0" baseline="-20833" sz="2400">
                <a:solidFill>
                  <a:srgbClr val="006FC0"/>
                </a:solidFill>
                <a:latin typeface="Times New Roman"/>
                <a:cs typeface="Times New Roman"/>
              </a:rPr>
              <a:t>2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dirty="0" baseline="24305" sz="2400" i="1">
                <a:solidFill>
                  <a:srgbClr val="006FC0"/>
                </a:solidFill>
                <a:latin typeface="Times New Roman"/>
                <a:cs typeface="Times New Roman"/>
              </a:rPr>
              <a:t>p </a:t>
            </a:r>
            <a:r>
              <a:rPr dirty="0" sz="2400">
                <a:solidFill>
                  <a:srgbClr val="006FC0"/>
                </a:solidFill>
                <a:latin typeface="Times New Roman"/>
                <a:cs typeface="Times New Roman"/>
              </a:rPr>
              <a:t>+ … + 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|x</a:t>
            </a:r>
            <a:r>
              <a:rPr dirty="0" baseline="-20833" sz="2400" i="1">
                <a:solidFill>
                  <a:srgbClr val="006FC0"/>
                </a:solidFill>
                <a:latin typeface="Times New Roman"/>
                <a:cs typeface="Times New Roman"/>
              </a:rPr>
              <a:t>d </a:t>
            </a:r>
            <a:r>
              <a:rPr dirty="0" sz="2400">
                <a:solidFill>
                  <a:srgbClr val="006FC0"/>
                </a:solidFill>
                <a:latin typeface="Times New Roman"/>
                <a:cs typeface="Times New Roman"/>
              </a:rPr>
              <a:t>–</a:t>
            </a:r>
            <a:r>
              <a:rPr dirty="0" sz="2400" spc="-15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dirty="0" baseline="-20833" sz="2400" i="1">
                <a:solidFill>
                  <a:srgbClr val="006FC0"/>
                </a:solidFill>
                <a:latin typeface="Times New Roman"/>
                <a:cs typeface="Times New Roman"/>
              </a:rPr>
              <a:t>d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dirty="0" baseline="24305" sz="2400" i="1">
                <a:solidFill>
                  <a:srgbClr val="006FC0"/>
                </a:solidFill>
                <a:latin typeface="Times New Roman"/>
                <a:cs typeface="Times New Roman"/>
              </a:rPr>
              <a:t>p</a:t>
            </a:r>
            <a:endParaRPr baseline="24305"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80423" y="1911553"/>
            <a:ext cx="4491990" cy="0"/>
          </a:xfrm>
          <a:custGeom>
            <a:avLst/>
            <a:gdLst/>
            <a:ahLst/>
            <a:cxnLst/>
            <a:rect l="l" t="t" r="r" b="b"/>
            <a:pathLst>
              <a:path w="4491990" h="0">
                <a:moveTo>
                  <a:pt x="0" y="0"/>
                </a:moveTo>
                <a:lnTo>
                  <a:pt x="4491964" y="0"/>
                </a:lnTo>
              </a:path>
            </a:pathLst>
          </a:custGeom>
          <a:ln w="1270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35940" y="2871393"/>
            <a:ext cx="6969759" cy="2384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Special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cases: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34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 i="1">
                <a:latin typeface="Times New Roman"/>
                <a:cs typeface="Times New Roman"/>
              </a:rPr>
              <a:t>p </a:t>
            </a:r>
            <a:r>
              <a:rPr dirty="0" sz="2000" spc="-5">
                <a:latin typeface="Times New Roman"/>
                <a:cs typeface="Times New Roman"/>
              </a:rPr>
              <a:t>= 1</a:t>
            </a:r>
            <a:r>
              <a:rPr dirty="0" sz="2000" spc="-5">
                <a:latin typeface="Tahoma"/>
                <a:cs typeface="Tahoma"/>
              </a:rPr>
              <a:t>: Manhattan</a:t>
            </a:r>
            <a:r>
              <a:rPr dirty="0" sz="2000" spc="-5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distance</a:t>
            </a:r>
            <a:endParaRPr sz="2000">
              <a:latin typeface="Tahoma"/>
              <a:cs typeface="Tahoma"/>
            </a:endParaRPr>
          </a:p>
          <a:p>
            <a:pPr marL="1197610">
              <a:lnSpc>
                <a:spcPct val="100000"/>
              </a:lnSpc>
              <a:spcBef>
                <a:spcPts val="940"/>
              </a:spcBef>
              <a:tabLst>
                <a:tab pos="2051050" algn="l"/>
                <a:tab pos="2374900" algn="l"/>
              </a:tabLst>
            </a:pP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d</a:t>
            </a:r>
            <a:r>
              <a:rPr dirty="0" sz="2400">
                <a:solidFill>
                  <a:srgbClr val="006FC0"/>
                </a:solidFill>
                <a:latin typeface="Times New Roman"/>
                <a:cs typeface="Times New Roman"/>
              </a:rPr>
              <a:t>(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x</a:t>
            </a:r>
            <a:r>
              <a:rPr dirty="0" sz="240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dirty="0" sz="2400">
                <a:solidFill>
                  <a:srgbClr val="006FC0"/>
                </a:solidFill>
                <a:latin typeface="Times New Roman"/>
                <a:cs typeface="Times New Roman"/>
              </a:rPr>
              <a:t>)	=	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|x</a:t>
            </a:r>
            <a:r>
              <a:rPr dirty="0" baseline="-20833" sz="2400">
                <a:solidFill>
                  <a:srgbClr val="006FC0"/>
                </a:solidFill>
                <a:latin typeface="Times New Roman"/>
                <a:cs typeface="Times New Roman"/>
              </a:rPr>
              <a:t>1 </a:t>
            </a:r>
            <a:r>
              <a:rPr dirty="0" sz="2400">
                <a:solidFill>
                  <a:srgbClr val="006FC0"/>
                </a:solidFill>
                <a:latin typeface="Times New Roman"/>
                <a:cs typeface="Times New Roman"/>
              </a:rPr>
              <a:t>– 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dirty="0" baseline="-20833" sz="2400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| </a:t>
            </a:r>
            <a:r>
              <a:rPr dirty="0" sz="2400">
                <a:solidFill>
                  <a:srgbClr val="006FC0"/>
                </a:solidFill>
                <a:latin typeface="Times New Roman"/>
                <a:cs typeface="Times New Roman"/>
              </a:rPr>
              <a:t>+ 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|x</a:t>
            </a:r>
            <a:r>
              <a:rPr dirty="0" baseline="-20833" sz="2400">
                <a:solidFill>
                  <a:srgbClr val="006FC0"/>
                </a:solidFill>
                <a:latin typeface="Times New Roman"/>
                <a:cs typeface="Times New Roman"/>
              </a:rPr>
              <a:t>2 </a:t>
            </a:r>
            <a:r>
              <a:rPr dirty="0" sz="2400">
                <a:solidFill>
                  <a:srgbClr val="006FC0"/>
                </a:solidFill>
                <a:latin typeface="Times New Roman"/>
                <a:cs typeface="Times New Roman"/>
              </a:rPr>
              <a:t>– 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dirty="0" baseline="-20833" sz="2400">
                <a:solidFill>
                  <a:srgbClr val="006FC0"/>
                </a:solidFill>
                <a:latin typeface="Times New Roman"/>
                <a:cs typeface="Times New Roman"/>
              </a:rPr>
              <a:t>2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| </a:t>
            </a:r>
            <a:r>
              <a:rPr dirty="0" sz="2400">
                <a:solidFill>
                  <a:srgbClr val="006FC0"/>
                </a:solidFill>
                <a:latin typeface="Times New Roman"/>
                <a:cs typeface="Times New Roman"/>
              </a:rPr>
              <a:t>+ … + 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|x</a:t>
            </a:r>
            <a:r>
              <a:rPr dirty="0" baseline="-20833" sz="2400" i="1">
                <a:solidFill>
                  <a:srgbClr val="006FC0"/>
                </a:solidFill>
                <a:latin typeface="Times New Roman"/>
                <a:cs typeface="Times New Roman"/>
              </a:rPr>
              <a:t>d </a:t>
            </a:r>
            <a:r>
              <a:rPr dirty="0" sz="2400">
                <a:solidFill>
                  <a:srgbClr val="006FC0"/>
                </a:solidFill>
                <a:latin typeface="Times New Roman"/>
                <a:cs typeface="Times New Roman"/>
              </a:rPr>
              <a:t>–</a:t>
            </a:r>
            <a:r>
              <a:rPr dirty="0" sz="2400" spc="-145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dirty="0" baseline="-20833" sz="2400" i="1">
                <a:solidFill>
                  <a:srgbClr val="006FC0"/>
                </a:solidFill>
                <a:latin typeface="Times New Roman"/>
                <a:cs typeface="Times New Roman"/>
              </a:rPr>
              <a:t>d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endParaRPr sz="2400">
              <a:latin typeface="Times New Roman"/>
              <a:cs typeface="Times New Roman"/>
            </a:endParaRPr>
          </a:p>
          <a:p>
            <a:pPr lvl="1" marL="755650" indent="-285750">
              <a:lnSpc>
                <a:spcPct val="100000"/>
              </a:lnSpc>
              <a:spcBef>
                <a:spcPts val="242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 i="1">
                <a:latin typeface="Times New Roman"/>
                <a:cs typeface="Times New Roman"/>
              </a:rPr>
              <a:t>p </a:t>
            </a:r>
            <a:r>
              <a:rPr dirty="0" sz="2000" spc="-5">
                <a:latin typeface="Times New Roman"/>
                <a:cs typeface="Times New Roman"/>
              </a:rPr>
              <a:t>= 2</a:t>
            </a:r>
            <a:r>
              <a:rPr dirty="0" sz="2000" spc="-5">
                <a:latin typeface="Tahoma"/>
                <a:cs typeface="Tahoma"/>
              </a:rPr>
              <a:t>: Euclidean</a:t>
            </a:r>
            <a:r>
              <a:rPr dirty="0" sz="2000" spc="-4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distance</a:t>
            </a:r>
            <a:endParaRPr sz="2000">
              <a:latin typeface="Tahoma"/>
              <a:cs typeface="Tahoma"/>
            </a:endParaRPr>
          </a:p>
          <a:p>
            <a:pPr marL="1191895">
              <a:lnSpc>
                <a:spcPct val="100000"/>
              </a:lnSpc>
              <a:spcBef>
                <a:spcPts val="1010"/>
              </a:spcBef>
              <a:tabLst>
                <a:tab pos="2045335" algn="l"/>
                <a:tab pos="2369185" algn="l"/>
              </a:tabLst>
            </a:pP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d</a:t>
            </a:r>
            <a:r>
              <a:rPr dirty="0" sz="2400">
                <a:solidFill>
                  <a:srgbClr val="006FC0"/>
                </a:solidFill>
                <a:latin typeface="Times New Roman"/>
                <a:cs typeface="Times New Roman"/>
              </a:rPr>
              <a:t>(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x</a:t>
            </a:r>
            <a:r>
              <a:rPr dirty="0" sz="240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dirty="0" sz="2400">
                <a:solidFill>
                  <a:srgbClr val="006FC0"/>
                </a:solidFill>
                <a:latin typeface="Times New Roman"/>
                <a:cs typeface="Times New Roman"/>
              </a:rPr>
              <a:t>)	=	</a:t>
            </a:r>
            <a:r>
              <a:rPr dirty="0" sz="2400">
                <a:solidFill>
                  <a:srgbClr val="006FC0"/>
                </a:solidFill>
                <a:latin typeface="Symbol"/>
                <a:cs typeface="Symbol"/>
              </a:rPr>
              <a:t>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|x</a:t>
            </a:r>
            <a:r>
              <a:rPr dirty="0" baseline="-20833" sz="2400">
                <a:solidFill>
                  <a:srgbClr val="006FC0"/>
                </a:solidFill>
                <a:latin typeface="Times New Roman"/>
                <a:cs typeface="Times New Roman"/>
              </a:rPr>
              <a:t>1 </a:t>
            </a:r>
            <a:r>
              <a:rPr dirty="0" sz="2400">
                <a:solidFill>
                  <a:srgbClr val="006FC0"/>
                </a:solidFill>
                <a:latin typeface="Times New Roman"/>
                <a:cs typeface="Times New Roman"/>
              </a:rPr>
              <a:t>– 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dirty="0" baseline="-20833" sz="2400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dirty="0" baseline="24305" sz="2400">
                <a:solidFill>
                  <a:srgbClr val="006FC0"/>
                </a:solidFill>
                <a:latin typeface="Times New Roman"/>
                <a:cs typeface="Times New Roman"/>
              </a:rPr>
              <a:t>2 </a:t>
            </a:r>
            <a:r>
              <a:rPr dirty="0" sz="2400">
                <a:solidFill>
                  <a:srgbClr val="006FC0"/>
                </a:solidFill>
                <a:latin typeface="Times New Roman"/>
                <a:cs typeface="Times New Roman"/>
              </a:rPr>
              <a:t>+ 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|x</a:t>
            </a:r>
            <a:r>
              <a:rPr dirty="0" baseline="-20833" sz="2400">
                <a:solidFill>
                  <a:srgbClr val="006FC0"/>
                </a:solidFill>
                <a:latin typeface="Times New Roman"/>
                <a:cs typeface="Times New Roman"/>
              </a:rPr>
              <a:t>2 </a:t>
            </a:r>
            <a:r>
              <a:rPr dirty="0" sz="2400">
                <a:solidFill>
                  <a:srgbClr val="006FC0"/>
                </a:solidFill>
                <a:latin typeface="Times New Roman"/>
                <a:cs typeface="Times New Roman"/>
              </a:rPr>
              <a:t>– 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dirty="0" baseline="-20833" sz="2400">
                <a:solidFill>
                  <a:srgbClr val="006FC0"/>
                </a:solidFill>
                <a:latin typeface="Times New Roman"/>
                <a:cs typeface="Times New Roman"/>
              </a:rPr>
              <a:t>2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dirty="0" baseline="24305" sz="2400">
                <a:solidFill>
                  <a:srgbClr val="006FC0"/>
                </a:solidFill>
                <a:latin typeface="Times New Roman"/>
                <a:cs typeface="Times New Roman"/>
              </a:rPr>
              <a:t>2 </a:t>
            </a:r>
            <a:r>
              <a:rPr dirty="0" sz="2400">
                <a:solidFill>
                  <a:srgbClr val="006FC0"/>
                </a:solidFill>
                <a:latin typeface="Times New Roman"/>
                <a:cs typeface="Times New Roman"/>
              </a:rPr>
              <a:t>+ … + 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|x</a:t>
            </a:r>
            <a:r>
              <a:rPr dirty="0" baseline="-20833" sz="2400" i="1">
                <a:solidFill>
                  <a:srgbClr val="006FC0"/>
                </a:solidFill>
                <a:latin typeface="Times New Roman"/>
                <a:cs typeface="Times New Roman"/>
              </a:rPr>
              <a:t>d </a:t>
            </a:r>
            <a:r>
              <a:rPr dirty="0" sz="2400">
                <a:solidFill>
                  <a:srgbClr val="006FC0"/>
                </a:solidFill>
                <a:latin typeface="Times New Roman"/>
                <a:cs typeface="Times New Roman"/>
              </a:rPr>
              <a:t>–</a:t>
            </a:r>
            <a:r>
              <a:rPr dirty="0" sz="2400" spc="-15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dirty="0" baseline="-20833" sz="2400" i="1">
                <a:solidFill>
                  <a:srgbClr val="006FC0"/>
                </a:solidFill>
                <a:latin typeface="Times New Roman"/>
                <a:cs typeface="Times New Roman"/>
              </a:rPr>
              <a:t>d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dirty="0" baseline="24305" sz="2400">
                <a:solidFill>
                  <a:srgbClr val="006FC0"/>
                </a:solidFill>
                <a:latin typeface="Times New Roman"/>
                <a:cs typeface="Times New Roman"/>
              </a:rPr>
              <a:t>2</a:t>
            </a:r>
            <a:endParaRPr baseline="24305"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63176" y="4840503"/>
            <a:ext cx="4429760" cy="0"/>
          </a:xfrm>
          <a:custGeom>
            <a:avLst/>
            <a:gdLst/>
            <a:ahLst/>
            <a:cxnLst/>
            <a:rect l="l" t="t" r="r" b="b"/>
            <a:pathLst>
              <a:path w="4429759" h="0">
                <a:moveTo>
                  <a:pt x="0" y="0"/>
                </a:moveTo>
                <a:lnTo>
                  <a:pt x="4429150" y="0"/>
                </a:lnTo>
              </a:path>
            </a:pathLst>
          </a:custGeom>
          <a:ln w="1270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335619" y="6493460"/>
            <a:ext cx="187325" cy="153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z="1000" spc="-5" b="1">
                <a:solidFill>
                  <a:srgbClr val="1F487C"/>
                </a:solidFill>
                <a:latin typeface="Tahoma"/>
                <a:cs typeface="Tahoma"/>
              </a:rPr>
              <a:t>40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593965" cy="3987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6FC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Cl</a:t>
            </a: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assification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solidFill>
                  <a:srgbClr val="C00000"/>
                </a:solidFill>
                <a:latin typeface="Tahoma"/>
                <a:cs typeface="Tahoma"/>
              </a:rPr>
              <a:t>Supervised</a:t>
            </a:r>
            <a:r>
              <a:rPr dirty="0" sz="2000" spc="-9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learning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solidFill>
                  <a:srgbClr val="C00000"/>
                </a:solidFill>
                <a:latin typeface="Tahoma"/>
                <a:cs typeface="Tahoma"/>
              </a:rPr>
              <a:t>Human-defined </a:t>
            </a:r>
            <a:r>
              <a:rPr dirty="0" sz="2000" spc="-5">
                <a:latin typeface="Tahoma"/>
                <a:cs typeface="Tahoma"/>
              </a:rPr>
              <a:t>classes as input to the</a:t>
            </a:r>
            <a:r>
              <a:rPr dirty="0" sz="2000" spc="-1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algorithm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Clustering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solidFill>
                  <a:srgbClr val="C00000"/>
                </a:solidFill>
                <a:latin typeface="Tahoma"/>
                <a:cs typeface="Tahoma"/>
              </a:rPr>
              <a:t>Unsupervised</a:t>
            </a:r>
            <a:r>
              <a:rPr dirty="0" sz="2000" spc="-9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learning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solidFill>
                  <a:srgbClr val="C00000"/>
                </a:solidFill>
                <a:latin typeface="Tahoma"/>
                <a:cs typeface="Tahoma"/>
              </a:rPr>
              <a:t>Inferred </a:t>
            </a:r>
            <a:r>
              <a:rPr dirty="0" sz="2000" spc="-5">
                <a:latin typeface="Tahoma"/>
                <a:cs typeface="Tahoma"/>
              </a:rPr>
              <a:t>classes </a:t>
            </a:r>
            <a:r>
              <a:rPr dirty="0" sz="2000" spc="-10">
                <a:latin typeface="Tahoma"/>
                <a:cs typeface="Tahoma"/>
              </a:rPr>
              <a:t>from </a:t>
            </a:r>
            <a:r>
              <a:rPr dirty="0" sz="2000" spc="-5">
                <a:latin typeface="Tahoma"/>
                <a:cs typeface="Tahoma"/>
              </a:rPr>
              <a:t>the data without human</a:t>
            </a:r>
            <a:r>
              <a:rPr dirty="0" sz="2000" spc="3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input</a:t>
            </a:r>
            <a:endParaRPr sz="2000">
              <a:latin typeface="Tahoma"/>
              <a:cs typeface="Tahoma"/>
            </a:endParaRPr>
          </a:p>
          <a:p>
            <a:pPr lvl="1" marL="755650" marR="508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40">
                <a:latin typeface="Tahoma"/>
                <a:cs typeface="Tahoma"/>
              </a:rPr>
              <a:t>However, </a:t>
            </a:r>
            <a:r>
              <a:rPr dirty="0" sz="2000" spc="-10">
                <a:latin typeface="Tahoma"/>
                <a:cs typeface="Tahoma"/>
              </a:rPr>
              <a:t>there are many ways </a:t>
            </a:r>
            <a:r>
              <a:rPr dirty="0" sz="2000" spc="-5">
                <a:latin typeface="Tahoma"/>
                <a:cs typeface="Tahoma"/>
              </a:rPr>
              <a:t>of influencing the outcome of  clustering</a:t>
            </a:r>
            <a:endParaRPr sz="2000">
              <a:latin typeface="Tahoma"/>
              <a:cs typeface="Tahoma"/>
            </a:endParaRPr>
          </a:p>
          <a:p>
            <a:pPr lvl="2" marL="1155700" marR="195580" indent="-22860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800" spc="-25">
                <a:latin typeface="Tahoma"/>
                <a:cs typeface="Tahoma"/>
              </a:rPr>
              <a:t>e.g., </a:t>
            </a:r>
            <a:r>
              <a:rPr dirty="0" sz="1800" spc="-5">
                <a:latin typeface="Tahoma"/>
                <a:cs typeface="Tahoma"/>
              </a:rPr>
              <a:t>number </a:t>
            </a:r>
            <a:r>
              <a:rPr dirty="0" sz="1800">
                <a:latin typeface="Tahoma"/>
                <a:cs typeface="Tahoma"/>
              </a:rPr>
              <a:t>of </a:t>
            </a:r>
            <a:r>
              <a:rPr dirty="0" sz="1800" spc="-5">
                <a:latin typeface="Tahoma"/>
                <a:cs typeface="Tahoma"/>
              </a:rPr>
              <a:t>clusters, similarity measure, representation </a:t>
            </a:r>
            <a:r>
              <a:rPr dirty="0" sz="1800">
                <a:latin typeface="Tahoma"/>
                <a:cs typeface="Tahoma"/>
              </a:rPr>
              <a:t>of  </a:t>
            </a:r>
            <a:r>
              <a:rPr dirty="0" sz="1800" spc="-5">
                <a:latin typeface="Tahoma"/>
                <a:cs typeface="Tahoma"/>
              </a:rPr>
              <a:t>objects,</a:t>
            </a:r>
            <a:r>
              <a:rPr dirty="0" sz="1800" spc="-7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…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81" y="253745"/>
            <a:ext cx="6928866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Classification vs.</a:t>
            </a:r>
            <a:r>
              <a:rPr dirty="0" sz="3600" spc="-35"/>
              <a:t> </a:t>
            </a:r>
            <a:r>
              <a:rPr dirty="0" sz="3600" spc="-5"/>
              <a:t>Clustering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41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857490" cy="3753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6FC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F</a:t>
            </a: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lat</a:t>
            </a:r>
            <a:r>
              <a:rPr dirty="0" sz="2400" spc="-65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clustering</a:t>
            </a:r>
            <a:endParaRPr sz="2400">
              <a:latin typeface="Tahoma"/>
              <a:cs typeface="Tahoma"/>
            </a:endParaRPr>
          </a:p>
          <a:p>
            <a:pPr lvl="1" marL="755650" marR="508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Usually start with a </a:t>
            </a:r>
            <a:r>
              <a:rPr dirty="0" sz="2000" spc="-10">
                <a:latin typeface="Tahoma"/>
                <a:cs typeface="Tahoma"/>
              </a:rPr>
              <a:t>random </a:t>
            </a:r>
            <a:r>
              <a:rPr dirty="0" sz="2000" spc="-5">
                <a:latin typeface="Tahoma"/>
                <a:cs typeface="Tahoma"/>
              </a:rPr>
              <a:t>(partial) partitioning of objects into  groups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latin typeface="Tahoma"/>
                <a:cs typeface="Tahoma"/>
              </a:rPr>
              <a:t>Refine</a:t>
            </a:r>
            <a:r>
              <a:rPr dirty="0" sz="2000" spc="-6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iteratively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3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30">
                <a:latin typeface="Tahoma"/>
                <a:cs typeface="Tahoma"/>
              </a:rPr>
              <a:t>e.g., </a:t>
            </a:r>
            <a:r>
              <a:rPr dirty="0" sz="2100" spc="-15" i="1">
                <a:latin typeface="Tahoma"/>
                <a:cs typeface="Tahoma"/>
              </a:rPr>
              <a:t>K</a:t>
            </a:r>
            <a:r>
              <a:rPr dirty="0" sz="2000" spc="-15">
                <a:latin typeface="Tahoma"/>
                <a:cs typeface="Tahoma"/>
              </a:rPr>
              <a:t>-means</a:t>
            </a:r>
            <a:r>
              <a:rPr dirty="0" sz="2000" spc="-6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algorithm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1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5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solidFill>
                  <a:srgbClr val="006FC0"/>
                </a:solidFill>
                <a:latin typeface="Tahoma"/>
                <a:cs typeface="Tahoma"/>
              </a:rPr>
              <a:t>Hierarchical</a:t>
            </a:r>
            <a:r>
              <a:rPr dirty="0" sz="2400" spc="-25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clustering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latin typeface="Tahoma"/>
                <a:cs typeface="Tahoma"/>
              </a:rPr>
              <a:t>Create </a:t>
            </a:r>
            <a:r>
              <a:rPr dirty="0" sz="2000" spc="-5">
                <a:latin typeface="Tahoma"/>
                <a:cs typeface="Tahoma"/>
              </a:rPr>
              <a:t>a</a:t>
            </a:r>
            <a:r>
              <a:rPr dirty="0" sz="2000" spc="-10">
                <a:latin typeface="Tahoma"/>
                <a:cs typeface="Tahoma"/>
              </a:rPr>
              <a:t> </a:t>
            </a:r>
            <a:r>
              <a:rPr dirty="0" sz="2000" spc="-15">
                <a:latin typeface="Tahoma"/>
                <a:cs typeface="Tahoma"/>
              </a:rPr>
              <a:t>hierarchy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30">
                <a:latin typeface="Tahoma"/>
                <a:cs typeface="Tahoma"/>
              </a:rPr>
              <a:t>Top-down,</a:t>
            </a:r>
            <a:r>
              <a:rPr dirty="0" sz="2000" spc="-5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divisive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latin typeface="Tahoma"/>
                <a:cs typeface="Tahoma"/>
              </a:rPr>
              <a:t>Bottom-up,</a:t>
            </a:r>
            <a:r>
              <a:rPr dirty="0" sz="2000" spc="-4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agglomerative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7627620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Flat vs. Hierarchical</a:t>
            </a:r>
            <a:r>
              <a:rPr dirty="0" sz="3600" spc="-50"/>
              <a:t> </a:t>
            </a:r>
            <a:r>
              <a:rPr dirty="0" sz="3600" spc="-5"/>
              <a:t>Clustering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41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593965" cy="4083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6FC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solidFill>
                  <a:srgbClr val="006FC0"/>
                </a:solidFill>
                <a:latin typeface="Tahoma"/>
                <a:cs typeface="Tahoma"/>
              </a:rPr>
              <a:t>Ha</a:t>
            </a:r>
            <a:r>
              <a:rPr dirty="0" sz="2400" spc="-10">
                <a:solidFill>
                  <a:srgbClr val="006FC0"/>
                </a:solidFill>
                <a:latin typeface="Tahoma"/>
                <a:cs typeface="Tahoma"/>
              </a:rPr>
              <a:t>rd</a:t>
            </a:r>
            <a:r>
              <a:rPr dirty="0" sz="2400" spc="-65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clustering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Each object belongs to </a:t>
            </a:r>
            <a:r>
              <a:rPr dirty="0" sz="2000" spc="-5">
                <a:solidFill>
                  <a:srgbClr val="C00000"/>
                </a:solidFill>
                <a:latin typeface="Tahoma"/>
                <a:cs typeface="Tahoma"/>
              </a:rPr>
              <a:t>exactly one</a:t>
            </a:r>
            <a:r>
              <a:rPr dirty="0" sz="2000" spc="2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cluster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More common and easier to</a:t>
            </a:r>
            <a:r>
              <a:rPr dirty="0" sz="2000" spc="-4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do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30">
                <a:latin typeface="Tahoma"/>
                <a:cs typeface="Tahoma"/>
              </a:rPr>
              <a:t>e.g., </a:t>
            </a:r>
            <a:r>
              <a:rPr dirty="0" sz="2000" spc="-5">
                <a:latin typeface="Tahoma"/>
                <a:cs typeface="Tahoma"/>
              </a:rPr>
              <a:t>flat and </a:t>
            </a:r>
            <a:r>
              <a:rPr dirty="0" sz="2000" spc="-10">
                <a:latin typeface="Tahoma"/>
                <a:cs typeface="Tahoma"/>
              </a:rPr>
              <a:t>hierarchical</a:t>
            </a:r>
            <a:r>
              <a:rPr dirty="0" sz="2000" spc="2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clustering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Soft</a:t>
            </a:r>
            <a:r>
              <a:rPr dirty="0" sz="2400" spc="-75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clustering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An object can belong to </a:t>
            </a:r>
            <a:r>
              <a:rPr dirty="0" sz="2000" spc="-5">
                <a:solidFill>
                  <a:srgbClr val="C00000"/>
                </a:solidFill>
                <a:latin typeface="Tahoma"/>
                <a:cs typeface="Tahoma"/>
              </a:rPr>
              <a:t>more than one</a:t>
            </a:r>
            <a:r>
              <a:rPr dirty="0" sz="2000" spc="1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cluster</a:t>
            </a:r>
            <a:endParaRPr sz="2000">
              <a:latin typeface="Tahoma"/>
              <a:cs typeface="Tahoma"/>
            </a:endParaRPr>
          </a:p>
          <a:p>
            <a:pPr lvl="1" marL="755650" marR="442595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latin typeface="Tahoma"/>
                <a:cs typeface="Tahoma"/>
              </a:rPr>
              <a:t>Make </a:t>
            </a:r>
            <a:r>
              <a:rPr dirty="0" sz="2000" spc="-5">
                <a:latin typeface="Tahoma"/>
                <a:cs typeface="Tahoma"/>
              </a:rPr>
              <a:t>more sense </a:t>
            </a:r>
            <a:r>
              <a:rPr dirty="0" sz="2000" spc="-10">
                <a:latin typeface="Tahoma"/>
                <a:cs typeface="Tahoma"/>
              </a:rPr>
              <a:t>for </a:t>
            </a:r>
            <a:r>
              <a:rPr dirty="0" sz="2000" spc="-5">
                <a:latin typeface="Tahoma"/>
                <a:cs typeface="Tahoma"/>
              </a:rPr>
              <a:t>applications </a:t>
            </a:r>
            <a:r>
              <a:rPr dirty="0" sz="2000" spc="-10">
                <a:latin typeface="Tahoma"/>
                <a:cs typeface="Tahoma"/>
              </a:rPr>
              <a:t>like </a:t>
            </a:r>
            <a:r>
              <a:rPr dirty="0" sz="2000" spc="-5">
                <a:latin typeface="Tahoma"/>
                <a:cs typeface="Tahoma"/>
              </a:rPr>
              <a:t>creating browsable  </a:t>
            </a:r>
            <a:r>
              <a:rPr dirty="0" sz="2000" spc="-10">
                <a:latin typeface="Tahoma"/>
                <a:cs typeface="Tahoma"/>
              </a:rPr>
              <a:t>hierarchies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30">
                <a:latin typeface="Tahoma"/>
                <a:cs typeface="Tahoma"/>
              </a:rPr>
              <a:t>e.g., </a:t>
            </a:r>
            <a:r>
              <a:rPr dirty="0" sz="2000" spc="-5">
                <a:latin typeface="Tahoma"/>
                <a:cs typeface="Tahoma"/>
              </a:rPr>
              <a:t>latent semantic</a:t>
            </a:r>
            <a:r>
              <a:rPr dirty="0" sz="2000" spc="-4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indexing</a:t>
            </a:r>
            <a:endParaRPr sz="2000">
              <a:latin typeface="Tahoma"/>
              <a:cs typeface="Tahoma"/>
            </a:endParaRPr>
          </a:p>
          <a:p>
            <a:pPr lvl="2" marL="1155700" indent="-22860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800" spc="-5">
                <a:latin typeface="Tahoma"/>
                <a:cs typeface="Tahoma"/>
              </a:rPr>
              <a:t>“sneakers” can </a:t>
            </a:r>
            <a:r>
              <a:rPr dirty="0" sz="1800">
                <a:latin typeface="Tahoma"/>
                <a:cs typeface="Tahoma"/>
              </a:rPr>
              <a:t>be </a:t>
            </a:r>
            <a:r>
              <a:rPr dirty="0" sz="1800" spc="-5">
                <a:latin typeface="Tahoma"/>
                <a:cs typeface="Tahoma"/>
              </a:rPr>
              <a:t>put </a:t>
            </a:r>
            <a:r>
              <a:rPr dirty="0" sz="1800">
                <a:latin typeface="Tahoma"/>
                <a:cs typeface="Tahoma"/>
              </a:rPr>
              <a:t>in </a:t>
            </a:r>
            <a:r>
              <a:rPr dirty="0" sz="1800" spc="-5">
                <a:latin typeface="Tahoma"/>
                <a:cs typeface="Tahoma"/>
              </a:rPr>
              <a:t>two clusters: sports apparel and</a:t>
            </a:r>
            <a:r>
              <a:rPr dirty="0" sz="1800" spc="75">
                <a:latin typeface="Tahoma"/>
                <a:cs typeface="Tahoma"/>
              </a:rPr>
              <a:t> </a:t>
            </a:r>
            <a:r>
              <a:rPr dirty="0" sz="1800" spc="-5">
                <a:latin typeface="Tahoma"/>
                <a:cs typeface="Tahoma"/>
              </a:rPr>
              <a:t>shoes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6052566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Hard vs. Soft</a:t>
            </a:r>
            <a:r>
              <a:rPr dirty="0" sz="3600" spc="-75"/>
              <a:t> </a:t>
            </a:r>
            <a:r>
              <a:rPr dirty="0" sz="3600" spc="-5"/>
              <a:t>Clustering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41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55342" y="2669285"/>
            <a:ext cx="4436363" cy="1019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67177" y="3493008"/>
            <a:ext cx="681227" cy="6728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85110" y="3472434"/>
            <a:ext cx="793241" cy="6934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06851" y="3472434"/>
            <a:ext cx="695693" cy="6934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31057" y="3472434"/>
            <a:ext cx="3464814" cy="6934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14031" y="3059620"/>
            <a:ext cx="3545734" cy="5229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821838" y="3608578"/>
            <a:ext cx="3500120" cy="520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7015" indent="-234315">
              <a:lnSpc>
                <a:spcPct val="100000"/>
              </a:lnSpc>
              <a:buClr>
                <a:srgbClr val="C00000"/>
              </a:buClr>
              <a:buFont typeface="Arial"/>
              <a:buChar char="•"/>
              <a:tabLst>
                <a:tab pos="247650" algn="l"/>
              </a:tabLst>
            </a:pPr>
            <a:r>
              <a:rPr dirty="0" sz="3200" spc="-5" b="1" i="1">
                <a:solidFill>
                  <a:srgbClr val="C00000"/>
                </a:solidFill>
                <a:latin typeface="Calibri"/>
                <a:cs typeface="Calibri"/>
              </a:rPr>
              <a:t>K</a:t>
            </a:r>
            <a:r>
              <a:rPr dirty="0" sz="3200" spc="-5" b="1">
                <a:solidFill>
                  <a:srgbClr val="C00000"/>
                </a:solidFill>
                <a:latin typeface="Calibri"/>
                <a:cs typeface="Calibri"/>
              </a:rPr>
              <a:t>-means</a:t>
            </a:r>
            <a:r>
              <a:rPr dirty="0" sz="3200" spc="-10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C00000"/>
                </a:solidFill>
                <a:latin typeface="Calibri"/>
                <a:cs typeface="Calibri"/>
              </a:rPr>
              <a:t>Algorithm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07157" y="2721101"/>
            <a:ext cx="4332732" cy="9159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08326" y="3534155"/>
            <a:ext cx="598932" cy="5905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26257" y="3513582"/>
            <a:ext cx="710945" cy="6111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48000" y="3513582"/>
            <a:ext cx="613397" cy="6111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72205" y="3513582"/>
            <a:ext cx="3382518" cy="6111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41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6448425" cy="3009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P</a:t>
            </a:r>
            <a:r>
              <a:rPr dirty="0" sz="2400" spc="-10">
                <a:latin typeface="Tahoma"/>
                <a:cs typeface="Tahoma"/>
              </a:rPr>
              <a:t>erhaps, </a:t>
            </a:r>
            <a:r>
              <a:rPr dirty="0" sz="2400" spc="-5">
                <a:latin typeface="Tahoma"/>
                <a:cs typeface="Tahoma"/>
              </a:rPr>
              <a:t>the best known clustering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algorithm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Simple but work well in </a:t>
            </a:r>
            <a:r>
              <a:rPr dirty="0" sz="2400" spc="-10">
                <a:latin typeface="Tahoma"/>
                <a:cs typeface="Tahoma"/>
              </a:rPr>
              <a:t>many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cases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Use </a:t>
            </a:r>
            <a:r>
              <a:rPr dirty="0" sz="2400">
                <a:latin typeface="Tahoma"/>
                <a:cs typeface="Tahoma"/>
              </a:rPr>
              <a:t>as </a:t>
            </a:r>
            <a:r>
              <a:rPr dirty="0" sz="2400" spc="-5">
                <a:latin typeface="Tahoma"/>
                <a:cs typeface="Tahoma"/>
              </a:rPr>
              <a:t>default/baseline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clustering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Represent </a:t>
            </a:r>
            <a:r>
              <a:rPr dirty="0" sz="2400" spc="-5">
                <a:latin typeface="Tahoma"/>
                <a:cs typeface="Tahoma"/>
              </a:rPr>
              <a:t>objects in vector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space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935723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77597" y="253745"/>
            <a:ext cx="814578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4952" y="253745"/>
            <a:ext cx="2125980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550"/>
              </a:lnSpc>
            </a:pPr>
            <a:r>
              <a:rPr dirty="0" sz="3800" spc="-530" i="1">
                <a:latin typeface="Tahoma"/>
                <a:cs typeface="Tahoma"/>
              </a:rPr>
              <a:t>K</a:t>
            </a:r>
            <a:r>
              <a:rPr dirty="0" sz="3800" spc="-819" i="1">
                <a:latin typeface="Tahoma"/>
                <a:cs typeface="Tahoma"/>
              </a:rPr>
              <a:t> </a:t>
            </a:r>
            <a:r>
              <a:rPr dirty="0" sz="3600" spc="-5"/>
              <a:t>-means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41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03045"/>
            <a:ext cx="7712075" cy="2070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E</a:t>
            </a:r>
            <a:r>
              <a:rPr dirty="0" sz="2400" spc="-5">
                <a:latin typeface="Tahoma"/>
                <a:cs typeface="Tahoma"/>
              </a:rPr>
              <a:t>ach cluster in </a:t>
            </a:r>
            <a:r>
              <a:rPr dirty="0" sz="2500" spc="-15" i="1">
                <a:latin typeface="Tahoma"/>
                <a:cs typeface="Tahoma"/>
              </a:rPr>
              <a:t>K</a:t>
            </a:r>
            <a:r>
              <a:rPr dirty="0" sz="2400" spc="-15">
                <a:latin typeface="Tahoma"/>
                <a:cs typeface="Tahoma"/>
              </a:rPr>
              <a:t>-means </a:t>
            </a:r>
            <a:r>
              <a:rPr dirty="0" sz="2400" spc="-5">
                <a:latin typeface="Tahoma"/>
                <a:cs typeface="Tahoma"/>
              </a:rPr>
              <a:t>is defined by </a:t>
            </a:r>
            <a:r>
              <a:rPr dirty="0" sz="2400">
                <a:latin typeface="Tahoma"/>
                <a:cs typeface="Tahoma"/>
              </a:rPr>
              <a:t>a</a:t>
            </a:r>
            <a:r>
              <a:rPr dirty="0" sz="2400" spc="80"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centroid</a:t>
            </a:r>
            <a:r>
              <a:rPr dirty="0" sz="2400" spc="-5"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  <a:p>
            <a:pPr marL="355600" marR="5080" indent="-3429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Objective/partitioning criterion: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minimize the </a:t>
            </a:r>
            <a:r>
              <a:rPr dirty="0" sz="2400" spc="-15">
                <a:solidFill>
                  <a:srgbClr val="C00000"/>
                </a:solidFill>
                <a:latin typeface="Tahoma"/>
                <a:cs typeface="Tahoma"/>
              </a:rPr>
              <a:t>average 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squared </a:t>
            </a:r>
            <a:r>
              <a:rPr dirty="0" sz="2400" spc="-10">
                <a:solidFill>
                  <a:srgbClr val="C00000"/>
                </a:solidFill>
                <a:latin typeface="Tahoma"/>
                <a:cs typeface="Tahoma"/>
              </a:rPr>
              <a:t>difference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(Euclidean distance) </a:t>
            </a:r>
            <a:r>
              <a:rPr dirty="0" sz="2400" spc="-10">
                <a:solidFill>
                  <a:srgbClr val="C00000"/>
                </a:solidFill>
                <a:latin typeface="Tahoma"/>
                <a:cs typeface="Tahoma"/>
              </a:rPr>
              <a:t>from</a:t>
            </a:r>
            <a:r>
              <a:rPr dirty="0" sz="2400" spc="5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centroids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Recall </a:t>
            </a:r>
            <a:r>
              <a:rPr dirty="0" sz="2400" spc="-5">
                <a:latin typeface="Tahoma"/>
                <a:cs typeface="Tahoma"/>
              </a:rPr>
              <a:t>definition of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centroid: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8839" y="4319447"/>
            <a:ext cx="3694429" cy="387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Tahoma"/>
                <a:cs typeface="Tahoma"/>
              </a:rPr>
              <a:t>where, </a:t>
            </a:r>
            <a:r>
              <a:rPr dirty="0" sz="2500" spc="-70" i="1">
                <a:latin typeface="Symbol"/>
                <a:cs typeface="Symbol"/>
              </a:rPr>
              <a:t></a:t>
            </a:r>
            <a:r>
              <a:rPr dirty="0" sz="2500" spc="-70" i="1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ahoma"/>
                <a:cs typeface="Tahoma"/>
              </a:rPr>
              <a:t>denotes </a:t>
            </a:r>
            <a:r>
              <a:rPr dirty="0" sz="2400">
                <a:latin typeface="Tahoma"/>
                <a:cs typeface="Tahoma"/>
              </a:rPr>
              <a:t>a</a:t>
            </a:r>
            <a:r>
              <a:rPr dirty="0" sz="2400" spc="135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cluster.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079" y="253745"/>
            <a:ext cx="935723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77597" y="253745"/>
            <a:ext cx="814578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4952" y="253745"/>
            <a:ext cx="2125980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550"/>
              </a:lnSpc>
            </a:pPr>
            <a:r>
              <a:rPr dirty="0" sz="3800" spc="-530" i="1">
                <a:latin typeface="Tahoma"/>
                <a:cs typeface="Tahoma"/>
              </a:rPr>
              <a:t>K</a:t>
            </a:r>
            <a:r>
              <a:rPr dirty="0" sz="3800" spc="-819" i="1">
                <a:latin typeface="Tahoma"/>
                <a:cs typeface="Tahoma"/>
              </a:rPr>
              <a:t> </a:t>
            </a:r>
            <a:r>
              <a:rPr dirty="0" sz="3600" spc="-5"/>
              <a:t>-means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68395" y="3259835"/>
            <a:ext cx="2844546" cy="10241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14674" y="3286125"/>
            <a:ext cx="2749550" cy="929005"/>
          </a:xfrm>
          <a:custGeom>
            <a:avLst/>
            <a:gdLst/>
            <a:ahLst/>
            <a:cxnLst/>
            <a:rect l="l" t="t" r="r" b="b"/>
            <a:pathLst>
              <a:path w="2749550" h="929004">
                <a:moveTo>
                  <a:pt x="0" y="0"/>
                </a:moveTo>
                <a:lnTo>
                  <a:pt x="2749143" y="0"/>
                </a:lnTo>
                <a:lnTo>
                  <a:pt x="2749143" y="928687"/>
                </a:lnTo>
                <a:lnTo>
                  <a:pt x="0" y="9286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14674" y="3286125"/>
            <a:ext cx="2749550" cy="929005"/>
          </a:xfrm>
          <a:custGeom>
            <a:avLst/>
            <a:gdLst/>
            <a:ahLst/>
            <a:cxnLst/>
            <a:rect l="l" t="t" r="r" b="b"/>
            <a:pathLst>
              <a:path w="2749550" h="929004">
                <a:moveTo>
                  <a:pt x="0" y="0"/>
                </a:moveTo>
                <a:lnTo>
                  <a:pt x="2749143" y="0"/>
                </a:lnTo>
                <a:lnTo>
                  <a:pt x="2749143" y="928687"/>
                </a:lnTo>
                <a:lnTo>
                  <a:pt x="0" y="92868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058333" y="3670871"/>
            <a:ext cx="337820" cy="2114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60"/>
              </a:lnSpc>
            </a:pPr>
            <a:r>
              <a:rPr dirty="0" sz="1300" spc="10" i="1">
                <a:solidFill>
                  <a:srgbClr val="006FC0"/>
                </a:solidFill>
                <a:latin typeface="Times New Roman"/>
                <a:cs typeface="Times New Roman"/>
              </a:rPr>
              <a:t>x</a:t>
            </a:r>
            <a:r>
              <a:rPr dirty="0" sz="1300" spc="-215" i="1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dirty="0" sz="1300" spc="-15">
                <a:solidFill>
                  <a:srgbClr val="006FC0"/>
                </a:solidFill>
                <a:latin typeface="Symbol"/>
                <a:cs typeface="Symbol"/>
              </a:rPr>
              <a:t></a:t>
            </a:r>
            <a:r>
              <a:rPr dirty="0" sz="1400" spc="-15" i="1">
                <a:solidFill>
                  <a:srgbClr val="006FC0"/>
                </a:solidFill>
                <a:latin typeface="Symbol"/>
                <a:cs typeface="Symbol"/>
              </a:rPr>
              <a:t>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41</a:t>
            </a:fld>
          </a:p>
        </p:txBody>
      </p:sp>
      <p:sp>
        <p:nvSpPr>
          <p:cNvPr id="12" name="object 12"/>
          <p:cNvSpPr txBox="1"/>
          <p:nvPr/>
        </p:nvSpPr>
        <p:spPr>
          <a:xfrm>
            <a:off x="5460656" y="3404933"/>
            <a:ext cx="169545" cy="431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baseline="-27777" sz="3000" spc="-1342" i="1">
                <a:solidFill>
                  <a:srgbClr val="006FC0"/>
                </a:solidFill>
                <a:latin typeface="Times New Roman"/>
                <a:cs typeface="Times New Roman"/>
              </a:rPr>
              <a:t>x</a:t>
            </a:r>
            <a:r>
              <a:rPr dirty="0" sz="1300" spc="30">
                <a:solidFill>
                  <a:srgbClr val="006FC0"/>
                </a:solidFill>
                <a:latin typeface="Times New Roman"/>
                <a:cs typeface="Times New Roman"/>
              </a:rPr>
              <a:t>→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54933" y="3519487"/>
            <a:ext cx="1605280" cy="316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90"/>
              </a:lnSpc>
              <a:tabLst>
                <a:tab pos="638810" algn="l"/>
              </a:tabLst>
            </a:pPr>
            <a:r>
              <a:rPr dirty="0" sz="2100" spc="-1215" i="1">
                <a:solidFill>
                  <a:srgbClr val="006FC0"/>
                </a:solidFill>
                <a:latin typeface="Symbol"/>
                <a:cs typeface="Symbol"/>
              </a:rPr>
              <a:t></a:t>
            </a:r>
            <a:r>
              <a:rPr dirty="0" baseline="42735" sz="1950" spc="44">
                <a:solidFill>
                  <a:srgbClr val="006FC0"/>
                </a:solidFill>
                <a:latin typeface="Times New Roman"/>
                <a:cs typeface="Times New Roman"/>
              </a:rPr>
              <a:t>→</a:t>
            </a:r>
            <a:r>
              <a:rPr dirty="0" sz="2000" spc="-5">
                <a:solidFill>
                  <a:srgbClr val="006FC0"/>
                </a:solidFill>
                <a:latin typeface="Times New Roman"/>
                <a:cs typeface="Times New Roman"/>
              </a:rPr>
              <a:t>(</a:t>
            </a:r>
            <a:r>
              <a:rPr dirty="0" sz="2100" spc="-75" i="1">
                <a:solidFill>
                  <a:srgbClr val="006FC0"/>
                </a:solidFill>
                <a:latin typeface="Symbol"/>
                <a:cs typeface="Symbol"/>
              </a:rPr>
              <a:t></a:t>
            </a:r>
            <a:r>
              <a:rPr dirty="0" sz="2000" spc="-5">
                <a:solidFill>
                  <a:srgbClr val="006FC0"/>
                </a:solidFill>
                <a:latin typeface="Times New Roman"/>
                <a:cs typeface="Times New Roman"/>
              </a:rPr>
              <a:t>)</a:t>
            </a:r>
            <a:r>
              <a:rPr dirty="0" sz="200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dirty="0" sz="2000" spc="-5">
                <a:solidFill>
                  <a:srgbClr val="006FC0"/>
                </a:solidFill>
                <a:latin typeface="Times New Roman"/>
                <a:cs typeface="Times New Roman"/>
              </a:rPr>
              <a:t>=</a:t>
            </a:r>
            <a:r>
              <a:rPr dirty="0" sz="200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dirty="0" baseline="29166" sz="3000" spc="-7" u="sng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dirty="0" baseline="29166" sz="3000" spc="-30" u="sng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dirty="0" baseline="29166" sz="3000" spc="-7" u="sng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r>
              <a:rPr dirty="0" baseline="29166" sz="3000" u="sng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dirty="0" baseline="29166" sz="3000" spc="-15" u="sng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dirty="0" baseline="29166" sz="3000" spc="6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006FC0"/>
                </a:solidFill>
                <a:latin typeface="Symbol"/>
                <a:cs typeface="Symbol"/>
              </a:rPr>
              <a:t></a:t>
            </a:r>
            <a:r>
              <a:rPr dirty="0" baseline="6944" sz="1200" spc="-7">
                <a:solidFill>
                  <a:srgbClr val="006FC0"/>
                </a:solidFill>
                <a:latin typeface="Times New Roman"/>
                <a:cs typeface="Times New Roman"/>
              </a:rPr>
              <a:t>→</a:t>
            </a:r>
            <a:endParaRPr baseline="6944"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99127" y="3693947"/>
            <a:ext cx="300990" cy="316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90"/>
              </a:lnSpc>
            </a:pPr>
            <a:r>
              <a:rPr dirty="0" sz="2000" spc="-4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dirty="0" sz="2100" spc="-40" i="1">
                <a:solidFill>
                  <a:srgbClr val="006FC0"/>
                </a:solidFill>
                <a:latin typeface="Symbol"/>
                <a:cs typeface="Symbol"/>
              </a:rPr>
              <a:t></a:t>
            </a:r>
            <a:r>
              <a:rPr dirty="0" sz="2100" spc="-420" i="1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935723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7597" y="253745"/>
            <a:ext cx="814578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4954" y="253745"/>
            <a:ext cx="4533138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550"/>
              </a:lnSpc>
            </a:pPr>
            <a:r>
              <a:rPr dirty="0" sz="3800" spc="-530" i="1">
                <a:latin typeface="Tahoma"/>
                <a:cs typeface="Tahoma"/>
              </a:rPr>
              <a:t>K </a:t>
            </a:r>
            <a:r>
              <a:rPr dirty="0" sz="3600" spc="-5"/>
              <a:t>-means</a:t>
            </a:r>
            <a:r>
              <a:rPr dirty="0" sz="3600" spc="-285"/>
              <a:t> </a:t>
            </a:r>
            <a:r>
              <a:rPr dirty="0" sz="3600" spc="-5"/>
              <a:t>Algorithm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41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1293152" y="1486585"/>
            <a:ext cx="6604634" cy="2898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dirty="0" sz="2800" spc="-5">
                <a:latin typeface="Calibri"/>
                <a:cs typeface="Calibri"/>
              </a:rPr>
              <a:t>Randomly select </a:t>
            </a:r>
            <a:r>
              <a:rPr dirty="0" sz="2800" i="1">
                <a:latin typeface="Calibri"/>
                <a:cs typeface="Calibri"/>
              </a:rPr>
              <a:t>K</a:t>
            </a:r>
            <a:r>
              <a:rPr dirty="0" sz="2800" spc="-45" i="1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centroids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241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dirty="0" sz="2800" spc="-5">
                <a:latin typeface="Calibri"/>
                <a:cs typeface="Calibri"/>
              </a:rPr>
              <a:t>Assign </a:t>
            </a:r>
            <a:r>
              <a:rPr dirty="0" sz="2800" spc="-10">
                <a:latin typeface="Calibri"/>
                <a:cs typeface="Calibri"/>
              </a:rPr>
              <a:t>cases </a:t>
            </a:r>
            <a:r>
              <a:rPr dirty="0" sz="2800" spc="-20">
                <a:latin typeface="Calibri"/>
                <a:cs typeface="Calibri"/>
              </a:rPr>
              <a:t>to </a:t>
            </a:r>
            <a:r>
              <a:rPr dirty="0" sz="2800" spc="-5">
                <a:latin typeface="Calibri"/>
                <a:cs typeface="Calibri"/>
              </a:rPr>
              <a:t>the </a:t>
            </a:r>
            <a:r>
              <a:rPr dirty="0" sz="2800" spc="-10">
                <a:latin typeface="Calibri"/>
                <a:cs typeface="Calibri"/>
              </a:rPr>
              <a:t>closest</a:t>
            </a:r>
            <a:r>
              <a:rPr dirty="0" sz="2800" spc="5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centroid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AutoNum type="arabicPeriod"/>
            </a:pPr>
            <a:endParaRPr sz="290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dirty="0" sz="2800" spc="-10">
                <a:latin typeface="Calibri"/>
                <a:cs typeface="Calibri"/>
              </a:rPr>
              <a:t>Compute </a:t>
            </a:r>
            <a:r>
              <a:rPr dirty="0" sz="2800" spc="-5">
                <a:latin typeface="Calibri"/>
                <a:cs typeface="Calibri"/>
              </a:rPr>
              <a:t>the </a:t>
            </a:r>
            <a:r>
              <a:rPr dirty="0" sz="2800" i="1">
                <a:latin typeface="Calibri"/>
                <a:cs typeface="Calibri"/>
              </a:rPr>
              <a:t>K </a:t>
            </a:r>
            <a:r>
              <a:rPr dirty="0" sz="2800" spc="-10">
                <a:latin typeface="Calibri"/>
                <a:cs typeface="Calibri"/>
              </a:rPr>
              <a:t>new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centroids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AutoNum type="arabicPeriod"/>
            </a:pPr>
            <a:endParaRPr sz="290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dirty="0" sz="2800" spc="-15">
                <a:latin typeface="Calibri"/>
                <a:cs typeface="Calibri"/>
              </a:rPr>
              <a:t>Repeat </a:t>
            </a:r>
            <a:r>
              <a:rPr dirty="0" sz="2800" spc="-20">
                <a:latin typeface="Calibri"/>
                <a:cs typeface="Calibri"/>
              </a:rPr>
              <a:t>steps </a:t>
            </a:r>
            <a:r>
              <a:rPr dirty="0" sz="2800" spc="-5">
                <a:latin typeface="Calibri"/>
                <a:cs typeface="Calibri"/>
              </a:rPr>
              <a:t>(2) and </a:t>
            </a:r>
            <a:r>
              <a:rPr dirty="0" sz="2800">
                <a:latin typeface="Calibri"/>
                <a:cs typeface="Calibri"/>
              </a:rPr>
              <a:t>(3) </a:t>
            </a:r>
            <a:r>
              <a:rPr dirty="0" sz="2800" spc="-10">
                <a:latin typeface="Calibri"/>
                <a:cs typeface="Calibri"/>
              </a:rPr>
              <a:t>until</a:t>
            </a:r>
            <a:r>
              <a:rPr dirty="0" sz="2800" spc="3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convergence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935723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7597" y="253745"/>
            <a:ext cx="814578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4954" y="253745"/>
            <a:ext cx="4222242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550"/>
              </a:lnSpc>
            </a:pPr>
            <a:r>
              <a:rPr dirty="0" sz="3800" spc="-530" i="1">
                <a:latin typeface="Tahoma"/>
                <a:cs typeface="Tahoma"/>
              </a:rPr>
              <a:t>K </a:t>
            </a:r>
            <a:r>
              <a:rPr dirty="0" sz="3600" spc="-5"/>
              <a:t>-means</a:t>
            </a:r>
            <a:r>
              <a:rPr dirty="0" sz="3600" spc="-285"/>
              <a:t> </a:t>
            </a:r>
            <a:r>
              <a:rPr dirty="0" sz="3600" spc="-5"/>
              <a:t>Example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8283" y="1831085"/>
            <a:ext cx="237744" cy="2385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9901" y="3591305"/>
            <a:ext cx="237743" cy="2377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63039" y="3153930"/>
            <a:ext cx="237744" cy="2384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08798" y="3180181"/>
            <a:ext cx="142875" cy="1428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08785" y="3180181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28622" y="2751582"/>
            <a:ext cx="237744" cy="2377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74354" y="2777426"/>
            <a:ext cx="142875" cy="1428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74354" y="2777426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66188" y="2180082"/>
            <a:ext cx="237744" cy="2377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311869" y="2205926"/>
            <a:ext cx="142862" cy="1428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311857" y="2205926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66772" y="3323082"/>
            <a:ext cx="237744" cy="2377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412504" y="3348939"/>
            <a:ext cx="142875" cy="14286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12504" y="334893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794254" y="2779776"/>
            <a:ext cx="237744" cy="2377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840240" y="2805747"/>
            <a:ext cx="142875" cy="1428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840240" y="2805734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426970" y="4154423"/>
            <a:ext cx="237744" cy="2377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472893" y="4180319"/>
            <a:ext cx="142875" cy="1428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472893" y="418031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042922" y="4823459"/>
            <a:ext cx="237744" cy="2377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088921" y="4849139"/>
            <a:ext cx="142875" cy="14286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088921" y="484913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945892" y="3608832"/>
            <a:ext cx="237744" cy="2377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991739" y="3634689"/>
            <a:ext cx="142875" cy="14287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991739" y="363468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4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240023" y="3411473"/>
            <a:ext cx="237744" cy="23774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286112" y="3437635"/>
            <a:ext cx="142875" cy="14286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286112" y="3437623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643121" y="2384298"/>
            <a:ext cx="237744" cy="23774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688867" y="2410079"/>
            <a:ext cx="142875" cy="14287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688867" y="241007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777996" y="2448305"/>
            <a:ext cx="237744" cy="23774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824008" y="2474429"/>
            <a:ext cx="142875" cy="1428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824008" y="247442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919740" y="2448305"/>
            <a:ext cx="238493" cy="23774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965993" y="2474429"/>
            <a:ext cx="142875" cy="14287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965993" y="247442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723132" y="2903220"/>
            <a:ext cx="237743" cy="23774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768928" y="2928937"/>
            <a:ext cx="142875" cy="14287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768928" y="2928937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821429" y="3233940"/>
            <a:ext cx="237744" cy="23849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867150" y="3260242"/>
            <a:ext cx="142875" cy="14287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867137" y="326024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553967" y="3617214"/>
            <a:ext cx="237743" cy="23774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600170" y="3643312"/>
            <a:ext cx="142875" cy="14287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600170" y="364331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623309" y="3860291"/>
            <a:ext cx="237743" cy="23774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669182" y="3885933"/>
            <a:ext cx="142875" cy="14287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669182" y="3885933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4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646170" y="4162805"/>
            <a:ext cx="237744" cy="23774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692194" y="4188942"/>
            <a:ext cx="142875" cy="14287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692194" y="418894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606290" y="3011423"/>
            <a:ext cx="237743" cy="23774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652073" y="3037306"/>
            <a:ext cx="142862" cy="14287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652060" y="3037306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5398109" y="1314056"/>
            <a:ext cx="3478529" cy="2604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Calibri"/>
                <a:cs typeface="Calibri"/>
              </a:rPr>
              <a:t>Let </a:t>
            </a:r>
            <a:r>
              <a:rPr dirty="0" sz="2400" i="1">
                <a:latin typeface="Times New Roman"/>
                <a:cs typeface="Times New Roman"/>
              </a:rPr>
              <a:t>K 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-9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  <a:p>
            <a:pPr marL="192405" marR="5080" indent="-179705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193040" algn="l"/>
              </a:tabLst>
            </a:pPr>
            <a:r>
              <a:rPr dirty="0" sz="2400" spc="-5">
                <a:latin typeface="Calibri"/>
                <a:cs typeface="Calibri"/>
              </a:rPr>
              <a:t>Randomly select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initial  </a:t>
            </a:r>
            <a:r>
              <a:rPr dirty="0" sz="2400" spc="-10">
                <a:latin typeface="Calibri"/>
                <a:cs typeface="Calibri"/>
              </a:rPr>
              <a:t>centroids</a:t>
            </a:r>
            <a:endParaRPr sz="2400">
              <a:latin typeface="Calibri"/>
              <a:cs typeface="Calibri"/>
            </a:endParaRPr>
          </a:p>
          <a:p>
            <a:pPr marL="192405" marR="185420" indent="-179705">
              <a:lnSpc>
                <a:spcPct val="100000"/>
              </a:lnSpc>
              <a:buFont typeface="Arial"/>
              <a:buChar char="•"/>
              <a:tabLst>
                <a:tab pos="193040" algn="l"/>
              </a:tabLst>
            </a:pPr>
            <a:r>
              <a:rPr dirty="0" sz="2400" spc="-5">
                <a:latin typeface="Calibri"/>
                <a:cs typeface="Calibri"/>
              </a:rPr>
              <a:t>Assign objs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closest  centroid</a:t>
            </a:r>
            <a:endParaRPr sz="2400">
              <a:latin typeface="Calibri"/>
              <a:cs typeface="Calibri"/>
            </a:endParaRPr>
          </a:p>
          <a:p>
            <a:pPr marL="192405" marR="542925" indent="-179705">
              <a:lnSpc>
                <a:spcPct val="100000"/>
              </a:lnSpc>
              <a:buFont typeface="Arial"/>
              <a:buChar char="•"/>
              <a:tabLst>
                <a:tab pos="193040" algn="l"/>
              </a:tabLst>
            </a:pPr>
            <a:r>
              <a:rPr dirty="0" sz="2400" spc="-15">
                <a:latin typeface="Calibri"/>
                <a:cs typeface="Calibri"/>
              </a:rPr>
              <a:t>Recompute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10">
                <a:latin typeface="Calibri"/>
                <a:cs typeface="Calibri"/>
              </a:rPr>
              <a:t>new  centroid </a:t>
            </a:r>
            <a:r>
              <a:rPr dirty="0" sz="2400" spc="-5">
                <a:latin typeface="Calibri"/>
                <a:cs typeface="Calibri"/>
              </a:rPr>
              <a:t>of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cluster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88061" y="1851012"/>
            <a:ext cx="161390" cy="16219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79435" y="3611092"/>
            <a:ext cx="160872" cy="16080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37287" y="1938324"/>
            <a:ext cx="1374775" cy="339090"/>
          </a:xfrm>
          <a:custGeom>
            <a:avLst/>
            <a:gdLst/>
            <a:ahLst/>
            <a:cxnLst/>
            <a:rect l="l" t="t" r="r" b="b"/>
            <a:pathLst>
              <a:path w="1374775" h="339089">
                <a:moveTo>
                  <a:pt x="0" y="0"/>
                </a:moveTo>
                <a:lnTo>
                  <a:pt x="1374571" y="339039"/>
                </a:lnTo>
              </a:path>
            </a:pathLst>
          </a:custGeom>
          <a:ln w="19049">
            <a:solidFill>
              <a:srgbClr val="92D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28662" y="1938324"/>
            <a:ext cx="2760345" cy="543560"/>
          </a:xfrm>
          <a:custGeom>
            <a:avLst/>
            <a:gdLst/>
            <a:ahLst/>
            <a:cxnLst/>
            <a:rect l="l" t="t" r="r" b="b"/>
            <a:pathLst>
              <a:path w="2760345" h="543560">
                <a:moveTo>
                  <a:pt x="0" y="0"/>
                </a:moveTo>
                <a:lnTo>
                  <a:pt x="2760205" y="543191"/>
                </a:lnTo>
              </a:path>
            </a:pathLst>
          </a:custGeom>
          <a:ln w="19050">
            <a:solidFill>
              <a:srgbClr val="92D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28662" y="1937423"/>
            <a:ext cx="2895600" cy="608965"/>
          </a:xfrm>
          <a:custGeom>
            <a:avLst/>
            <a:gdLst/>
            <a:ahLst/>
            <a:cxnLst/>
            <a:rect l="l" t="t" r="r" b="b"/>
            <a:pathLst>
              <a:path w="2895600" h="608964">
                <a:moveTo>
                  <a:pt x="0" y="0"/>
                </a:moveTo>
                <a:lnTo>
                  <a:pt x="2895346" y="608444"/>
                </a:lnTo>
              </a:path>
            </a:pathLst>
          </a:custGeom>
          <a:ln w="19050">
            <a:solidFill>
              <a:srgbClr val="92D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928662" y="1938324"/>
            <a:ext cx="3037840" cy="607695"/>
          </a:xfrm>
          <a:custGeom>
            <a:avLst/>
            <a:gdLst/>
            <a:ahLst/>
            <a:cxnLst/>
            <a:rect l="l" t="t" r="r" b="b"/>
            <a:pathLst>
              <a:path w="3037840" h="607694">
                <a:moveTo>
                  <a:pt x="0" y="0"/>
                </a:moveTo>
                <a:lnTo>
                  <a:pt x="3037332" y="607542"/>
                </a:lnTo>
              </a:path>
            </a:pathLst>
          </a:custGeom>
          <a:ln w="19050">
            <a:solidFill>
              <a:srgbClr val="92D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928662" y="3302139"/>
            <a:ext cx="601345" cy="387350"/>
          </a:xfrm>
          <a:custGeom>
            <a:avLst/>
            <a:gdLst/>
            <a:ahLst/>
            <a:cxnLst/>
            <a:rect l="l" t="t" r="r" b="b"/>
            <a:pathLst>
              <a:path w="601344" h="387350">
                <a:moveTo>
                  <a:pt x="0" y="386740"/>
                </a:moveTo>
                <a:lnTo>
                  <a:pt x="601052" y="0"/>
                </a:lnTo>
              </a:path>
            </a:pathLst>
          </a:custGeom>
          <a:ln w="190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932799" y="2899384"/>
            <a:ext cx="1062990" cy="793750"/>
          </a:xfrm>
          <a:custGeom>
            <a:avLst/>
            <a:gdLst/>
            <a:ahLst/>
            <a:cxnLst/>
            <a:rect l="l" t="t" r="r" b="b"/>
            <a:pathLst>
              <a:path w="1062989" h="793750">
                <a:moveTo>
                  <a:pt x="0" y="793623"/>
                </a:moveTo>
                <a:lnTo>
                  <a:pt x="1062482" y="0"/>
                </a:lnTo>
              </a:path>
            </a:pathLst>
          </a:custGeom>
          <a:ln w="190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32799" y="2927692"/>
            <a:ext cx="1928495" cy="765810"/>
          </a:xfrm>
          <a:custGeom>
            <a:avLst/>
            <a:gdLst/>
            <a:ahLst/>
            <a:cxnLst/>
            <a:rect l="l" t="t" r="r" b="b"/>
            <a:pathLst>
              <a:path w="1928495" h="765810">
                <a:moveTo>
                  <a:pt x="0" y="765314"/>
                </a:moveTo>
                <a:lnTo>
                  <a:pt x="1928355" y="0"/>
                </a:lnTo>
              </a:path>
            </a:pathLst>
          </a:custGeom>
          <a:ln w="190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928662" y="3420376"/>
            <a:ext cx="1483995" cy="268605"/>
          </a:xfrm>
          <a:custGeom>
            <a:avLst/>
            <a:gdLst/>
            <a:ahLst/>
            <a:cxnLst/>
            <a:rect l="l" t="t" r="r" b="b"/>
            <a:pathLst>
              <a:path w="1483995" h="268604">
                <a:moveTo>
                  <a:pt x="0" y="268503"/>
                </a:moveTo>
                <a:lnTo>
                  <a:pt x="1483842" y="0"/>
                </a:lnTo>
              </a:path>
            </a:pathLst>
          </a:custGeom>
          <a:ln w="190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28662" y="3000375"/>
            <a:ext cx="2840355" cy="688975"/>
          </a:xfrm>
          <a:custGeom>
            <a:avLst/>
            <a:gdLst/>
            <a:ahLst/>
            <a:cxnLst/>
            <a:rect l="l" t="t" r="r" b="b"/>
            <a:pathLst>
              <a:path w="2840354" h="688975">
                <a:moveTo>
                  <a:pt x="0" y="688505"/>
                </a:moveTo>
                <a:lnTo>
                  <a:pt x="2840266" y="0"/>
                </a:lnTo>
              </a:path>
            </a:pathLst>
          </a:custGeom>
          <a:ln w="190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28662" y="3331692"/>
            <a:ext cx="2938780" cy="357505"/>
          </a:xfrm>
          <a:custGeom>
            <a:avLst/>
            <a:gdLst/>
            <a:ahLst/>
            <a:cxnLst/>
            <a:rect l="l" t="t" r="r" b="b"/>
            <a:pathLst>
              <a:path w="2938779" h="357504">
                <a:moveTo>
                  <a:pt x="0" y="357187"/>
                </a:moveTo>
                <a:lnTo>
                  <a:pt x="2938487" y="0"/>
                </a:lnTo>
              </a:path>
            </a:pathLst>
          </a:custGeom>
          <a:ln w="190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928662" y="3108744"/>
            <a:ext cx="3723640" cy="580390"/>
          </a:xfrm>
          <a:custGeom>
            <a:avLst/>
            <a:gdLst/>
            <a:ahLst/>
            <a:cxnLst/>
            <a:rect l="l" t="t" r="r" b="b"/>
            <a:pathLst>
              <a:path w="3723640" h="580389">
                <a:moveTo>
                  <a:pt x="0" y="580135"/>
                </a:moveTo>
                <a:lnTo>
                  <a:pt x="3723398" y="0"/>
                </a:lnTo>
              </a:path>
            </a:pathLst>
          </a:custGeom>
          <a:ln w="190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932799" y="3693007"/>
            <a:ext cx="2059305" cy="13335"/>
          </a:xfrm>
          <a:custGeom>
            <a:avLst/>
            <a:gdLst/>
            <a:ahLst/>
            <a:cxnLst/>
            <a:rect l="l" t="t" r="r" b="b"/>
            <a:pathLst>
              <a:path w="2059305" h="13335">
                <a:moveTo>
                  <a:pt x="0" y="0"/>
                </a:moveTo>
                <a:lnTo>
                  <a:pt x="2058936" y="13119"/>
                </a:lnTo>
              </a:path>
            </a:pathLst>
          </a:custGeom>
          <a:ln w="190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932799" y="3509060"/>
            <a:ext cx="2353310" cy="184150"/>
          </a:xfrm>
          <a:custGeom>
            <a:avLst/>
            <a:gdLst/>
            <a:ahLst/>
            <a:cxnLst/>
            <a:rect l="l" t="t" r="r" b="b"/>
            <a:pathLst>
              <a:path w="2353310" h="184150">
                <a:moveTo>
                  <a:pt x="0" y="183946"/>
                </a:moveTo>
                <a:lnTo>
                  <a:pt x="2353310" y="0"/>
                </a:lnTo>
              </a:path>
            </a:pathLst>
          </a:custGeom>
          <a:ln w="190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928662" y="3688880"/>
            <a:ext cx="2672080" cy="26034"/>
          </a:xfrm>
          <a:custGeom>
            <a:avLst/>
            <a:gdLst/>
            <a:ahLst/>
            <a:cxnLst/>
            <a:rect l="l" t="t" r="r" b="b"/>
            <a:pathLst>
              <a:path w="2672079" h="26035">
                <a:moveTo>
                  <a:pt x="0" y="0"/>
                </a:moveTo>
                <a:lnTo>
                  <a:pt x="2671508" y="25882"/>
                </a:lnTo>
              </a:path>
            </a:pathLst>
          </a:custGeom>
          <a:ln w="190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928662" y="3688880"/>
            <a:ext cx="2740660" cy="268605"/>
          </a:xfrm>
          <a:custGeom>
            <a:avLst/>
            <a:gdLst/>
            <a:ahLst/>
            <a:cxnLst/>
            <a:rect l="l" t="t" r="r" b="b"/>
            <a:pathLst>
              <a:path w="2740660" h="268604">
                <a:moveTo>
                  <a:pt x="0" y="0"/>
                </a:moveTo>
                <a:lnTo>
                  <a:pt x="2740520" y="268503"/>
                </a:lnTo>
              </a:path>
            </a:pathLst>
          </a:custGeom>
          <a:ln w="19049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928662" y="3688880"/>
            <a:ext cx="2763520" cy="571500"/>
          </a:xfrm>
          <a:custGeom>
            <a:avLst/>
            <a:gdLst/>
            <a:ahLst/>
            <a:cxnLst/>
            <a:rect l="l" t="t" r="r" b="b"/>
            <a:pathLst>
              <a:path w="2763520" h="571500">
                <a:moveTo>
                  <a:pt x="0" y="0"/>
                </a:moveTo>
                <a:lnTo>
                  <a:pt x="2763532" y="571500"/>
                </a:lnTo>
              </a:path>
            </a:pathLst>
          </a:custGeom>
          <a:ln w="190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932799" y="3693007"/>
            <a:ext cx="1540510" cy="558800"/>
          </a:xfrm>
          <a:custGeom>
            <a:avLst/>
            <a:gdLst/>
            <a:ahLst/>
            <a:cxnLst/>
            <a:rect l="l" t="t" r="r" b="b"/>
            <a:pathLst>
              <a:path w="1540510" h="558800">
                <a:moveTo>
                  <a:pt x="0" y="0"/>
                </a:moveTo>
                <a:lnTo>
                  <a:pt x="1540090" y="558736"/>
                </a:lnTo>
              </a:path>
            </a:pathLst>
          </a:custGeom>
          <a:ln w="190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932799" y="3693007"/>
            <a:ext cx="1177290" cy="1177290"/>
          </a:xfrm>
          <a:custGeom>
            <a:avLst/>
            <a:gdLst/>
            <a:ahLst/>
            <a:cxnLst/>
            <a:rect l="l" t="t" r="r" b="b"/>
            <a:pathLst>
              <a:path w="1177289" h="1177289">
                <a:moveTo>
                  <a:pt x="0" y="0"/>
                </a:moveTo>
                <a:lnTo>
                  <a:pt x="1177048" y="1177048"/>
                </a:lnTo>
              </a:path>
            </a:pathLst>
          </a:custGeom>
          <a:ln w="190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42912" y="1831492"/>
            <a:ext cx="4293143" cy="321553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48283" y="1831085"/>
            <a:ext cx="237744" cy="23850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94411" y="1857362"/>
            <a:ext cx="142873" cy="14287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94411" y="185736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39901" y="3591305"/>
            <a:ext cx="237743" cy="23774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85787" y="3617429"/>
            <a:ext cx="142875" cy="14287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85785" y="361744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463039" y="3153930"/>
            <a:ext cx="237744" cy="23849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508798" y="3180181"/>
            <a:ext cx="142875" cy="14287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508785" y="3180181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928622" y="2751582"/>
            <a:ext cx="237744" cy="23774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974354" y="2777426"/>
            <a:ext cx="142875" cy="14287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974354" y="2777426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266188" y="2180082"/>
            <a:ext cx="237744" cy="23774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311869" y="2205926"/>
            <a:ext cx="142862" cy="14287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311857" y="2205926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366772" y="3323082"/>
            <a:ext cx="237744" cy="237744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2412504" y="3348939"/>
            <a:ext cx="142875" cy="14286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412504" y="334893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2794254" y="2779776"/>
            <a:ext cx="237744" cy="23774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840240" y="2805747"/>
            <a:ext cx="142875" cy="142862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2840240" y="2805734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2426970" y="4154423"/>
            <a:ext cx="237744" cy="23774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472893" y="4180319"/>
            <a:ext cx="142875" cy="14287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472893" y="418031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2042922" y="4823459"/>
            <a:ext cx="237744" cy="237744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088921" y="4849139"/>
            <a:ext cx="142875" cy="14286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088921" y="484913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945892" y="3608832"/>
            <a:ext cx="237744" cy="23774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991739" y="3634689"/>
            <a:ext cx="142875" cy="142875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991739" y="363468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4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240023" y="3411473"/>
            <a:ext cx="237744" cy="237744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286112" y="3437635"/>
            <a:ext cx="142875" cy="142862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3286112" y="3437623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3643121" y="2384298"/>
            <a:ext cx="237744" cy="237743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688867" y="2410079"/>
            <a:ext cx="142875" cy="142875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688867" y="241007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777996" y="2448305"/>
            <a:ext cx="237744" cy="237744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3824008" y="2474429"/>
            <a:ext cx="142875" cy="142875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3824008" y="247442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3919740" y="2448305"/>
            <a:ext cx="238493" cy="237744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3965993" y="2474429"/>
            <a:ext cx="142875" cy="142875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3965993" y="247442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3723132" y="2903220"/>
            <a:ext cx="237743" cy="237743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768928" y="2928937"/>
            <a:ext cx="142875" cy="142875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3768928" y="2928937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3821429" y="3233940"/>
            <a:ext cx="237744" cy="238493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3867150" y="3260242"/>
            <a:ext cx="142875" cy="142875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3867137" y="326024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3553967" y="3617214"/>
            <a:ext cx="237743" cy="237744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3600170" y="3643312"/>
            <a:ext cx="142875" cy="142875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3600170" y="364331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623309" y="3860291"/>
            <a:ext cx="237743" cy="237744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3669182" y="3885933"/>
            <a:ext cx="142875" cy="142875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669182" y="3885933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4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3646170" y="4162805"/>
            <a:ext cx="237744" cy="237744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3692194" y="4188942"/>
            <a:ext cx="142875" cy="142875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3692194" y="418894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4606290" y="3011423"/>
            <a:ext cx="237743" cy="237743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4652073" y="3037306"/>
            <a:ext cx="142862" cy="142875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4652060" y="3037306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5253494" y="2760332"/>
            <a:ext cx="112395" cy="535305"/>
          </a:xfrm>
          <a:custGeom>
            <a:avLst/>
            <a:gdLst/>
            <a:ahLst/>
            <a:cxnLst/>
            <a:rect l="l" t="t" r="r" b="b"/>
            <a:pathLst>
              <a:path w="112395" h="535304">
                <a:moveTo>
                  <a:pt x="112140" y="534962"/>
                </a:moveTo>
                <a:lnTo>
                  <a:pt x="90693" y="487551"/>
                </a:lnTo>
                <a:lnTo>
                  <a:pt x="69953" y="440341"/>
                </a:lnTo>
                <a:lnTo>
                  <a:pt x="50627" y="393536"/>
                </a:lnTo>
                <a:lnTo>
                  <a:pt x="33424" y="347337"/>
                </a:lnTo>
                <a:lnTo>
                  <a:pt x="19052" y="301946"/>
                </a:lnTo>
                <a:lnTo>
                  <a:pt x="8219" y="257568"/>
                </a:lnTo>
                <a:lnTo>
                  <a:pt x="1632" y="214404"/>
                </a:lnTo>
                <a:lnTo>
                  <a:pt x="0" y="172656"/>
                </a:lnTo>
                <a:lnTo>
                  <a:pt x="4701" y="127101"/>
                </a:lnTo>
                <a:lnTo>
                  <a:pt x="15673" y="83337"/>
                </a:lnTo>
                <a:lnTo>
                  <a:pt x="31877" y="41068"/>
                </a:lnTo>
                <a:lnTo>
                  <a:pt x="52273" y="0"/>
                </a:lnTo>
              </a:path>
            </a:pathLst>
          </a:custGeom>
          <a:ln w="57149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5218303" y="2639682"/>
            <a:ext cx="165100" cy="191135"/>
          </a:xfrm>
          <a:custGeom>
            <a:avLst/>
            <a:gdLst/>
            <a:ahLst/>
            <a:cxnLst/>
            <a:rect l="l" t="t" r="r" b="b"/>
            <a:pathLst>
              <a:path w="165100" h="191135">
                <a:moveTo>
                  <a:pt x="164579" y="0"/>
                </a:moveTo>
                <a:lnTo>
                  <a:pt x="0" y="98285"/>
                </a:lnTo>
                <a:lnTo>
                  <a:pt x="144449" y="190626"/>
                </a:lnTo>
                <a:lnTo>
                  <a:pt x="16457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94411" y="1857362"/>
            <a:ext cx="142873" cy="142875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794411" y="185736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785787" y="3617429"/>
            <a:ext cx="142875" cy="142875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785785" y="361744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508798" y="3180181"/>
            <a:ext cx="142875" cy="142875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508785" y="3180181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974354" y="2777426"/>
            <a:ext cx="142875" cy="142875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974354" y="2777426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2311869" y="2205926"/>
            <a:ext cx="142862" cy="142875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2311857" y="2205926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2412504" y="3348939"/>
            <a:ext cx="142875" cy="142862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412504" y="334893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2840240" y="2805747"/>
            <a:ext cx="142875" cy="142862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2840240" y="2805734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2472893" y="4180319"/>
            <a:ext cx="142875" cy="142875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2472893" y="418031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2088921" y="4849139"/>
            <a:ext cx="142875" cy="142862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2088921" y="484913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2991739" y="3634689"/>
            <a:ext cx="142875" cy="142875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2991739" y="363468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4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3286112" y="3437635"/>
            <a:ext cx="142875" cy="142862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3286112" y="3437623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3688867" y="2410079"/>
            <a:ext cx="142875" cy="142875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3688867" y="241007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3824008" y="2474429"/>
            <a:ext cx="142875" cy="142875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3824008" y="247442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3965993" y="2474429"/>
            <a:ext cx="142875" cy="142875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3965993" y="247442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3768928" y="2928937"/>
            <a:ext cx="142875" cy="142875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3768928" y="2928937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3867150" y="3260242"/>
            <a:ext cx="142875" cy="142875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3867137" y="326024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3600170" y="3643312"/>
            <a:ext cx="142875" cy="142875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3600170" y="364331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3669182" y="3885933"/>
            <a:ext cx="142875" cy="142875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3669182" y="3885933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4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3692194" y="4188942"/>
            <a:ext cx="142875" cy="142875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3692194" y="418894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4652073" y="3037306"/>
            <a:ext cx="142862" cy="142875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4652060" y="3037306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2454732" y="2283472"/>
            <a:ext cx="546100" cy="72390"/>
          </a:xfrm>
          <a:custGeom>
            <a:avLst/>
            <a:gdLst/>
            <a:ahLst/>
            <a:cxnLst/>
            <a:rect l="l" t="t" r="r" b="b"/>
            <a:pathLst>
              <a:path w="546100" h="72389">
                <a:moveTo>
                  <a:pt x="545630" y="71996"/>
                </a:moveTo>
                <a:lnTo>
                  <a:pt x="0" y="0"/>
                </a:lnTo>
              </a:path>
            </a:pathLst>
          </a:custGeom>
          <a:ln w="19050">
            <a:solidFill>
              <a:srgbClr val="92D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937285" y="1939899"/>
            <a:ext cx="2066925" cy="414020"/>
          </a:xfrm>
          <a:custGeom>
            <a:avLst/>
            <a:gdLst/>
            <a:ahLst/>
            <a:cxnLst/>
            <a:rect l="l" t="t" r="r" b="b"/>
            <a:pathLst>
              <a:path w="2066925" h="414019">
                <a:moveTo>
                  <a:pt x="2066607" y="413994"/>
                </a:moveTo>
                <a:lnTo>
                  <a:pt x="0" y="0"/>
                </a:lnTo>
              </a:path>
            </a:pathLst>
          </a:custGeom>
          <a:ln w="19049">
            <a:solidFill>
              <a:srgbClr val="92D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2099830" y="2355418"/>
            <a:ext cx="904240" cy="450215"/>
          </a:xfrm>
          <a:custGeom>
            <a:avLst/>
            <a:gdLst/>
            <a:ahLst/>
            <a:cxnLst/>
            <a:rect l="l" t="t" r="r" b="b"/>
            <a:pathLst>
              <a:path w="904239" h="450214">
                <a:moveTo>
                  <a:pt x="904062" y="0"/>
                </a:moveTo>
                <a:lnTo>
                  <a:pt x="0" y="449999"/>
                </a:lnTo>
              </a:path>
            </a:pathLst>
          </a:custGeom>
          <a:ln w="19050">
            <a:solidFill>
              <a:srgbClr val="92D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2911665" y="2357424"/>
            <a:ext cx="97790" cy="448309"/>
          </a:xfrm>
          <a:custGeom>
            <a:avLst/>
            <a:gdLst/>
            <a:ahLst/>
            <a:cxnLst/>
            <a:rect l="l" t="t" r="r" b="b"/>
            <a:pathLst>
              <a:path w="97789" h="448310">
                <a:moveTo>
                  <a:pt x="97320" y="0"/>
                </a:moveTo>
                <a:lnTo>
                  <a:pt x="0" y="448309"/>
                </a:lnTo>
              </a:path>
            </a:pathLst>
          </a:custGeom>
          <a:ln w="19049">
            <a:solidFill>
              <a:srgbClr val="92D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3010154" y="2353894"/>
            <a:ext cx="678815" cy="127635"/>
          </a:xfrm>
          <a:custGeom>
            <a:avLst/>
            <a:gdLst/>
            <a:ahLst/>
            <a:cxnLst/>
            <a:rect l="l" t="t" r="r" b="b"/>
            <a:pathLst>
              <a:path w="678814" h="127635">
                <a:moveTo>
                  <a:pt x="0" y="0"/>
                </a:moveTo>
                <a:lnTo>
                  <a:pt x="678713" y="127622"/>
                </a:lnTo>
              </a:path>
            </a:pathLst>
          </a:custGeom>
          <a:ln w="19050">
            <a:solidFill>
              <a:srgbClr val="92D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3014484" y="2353894"/>
            <a:ext cx="809625" cy="192405"/>
          </a:xfrm>
          <a:custGeom>
            <a:avLst/>
            <a:gdLst/>
            <a:ahLst/>
            <a:cxnLst/>
            <a:rect l="l" t="t" r="r" b="b"/>
            <a:pathLst>
              <a:path w="809625" h="192405">
                <a:moveTo>
                  <a:pt x="0" y="0"/>
                </a:moveTo>
                <a:lnTo>
                  <a:pt x="809523" y="191973"/>
                </a:lnTo>
              </a:path>
            </a:pathLst>
          </a:custGeom>
          <a:ln w="19050">
            <a:solidFill>
              <a:srgbClr val="92D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3010954" y="2353894"/>
            <a:ext cx="955040" cy="192405"/>
          </a:xfrm>
          <a:custGeom>
            <a:avLst/>
            <a:gdLst/>
            <a:ahLst/>
            <a:cxnLst/>
            <a:rect l="l" t="t" r="r" b="b"/>
            <a:pathLst>
              <a:path w="955039" h="192405">
                <a:moveTo>
                  <a:pt x="0" y="0"/>
                </a:moveTo>
                <a:lnTo>
                  <a:pt x="955040" y="191973"/>
                </a:lnTo>
              </a:path>
            </a:pathLst>
          </a:custGeom>
          <a:ln w="19049">
            <a:solidFill>
              <a:srgbClr val="92D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2561158" y="3439375"/>
            <a:ext cx="439420" cy="54610"/>
          </a:xfrm>
          <a:custGeom>
            <a:avLst/>
            <a:gdLst/>
            <a:ahLst/>
            <a:cxnLst/>
            <a:rect l="l" t="t" r="r" b="b"/>
            <a:pathLst>
              <a:path w="439419" h="54610">
                <a:moveTo>
                  <a:pt x="439204" y="54000"/>
                </a:moveTo>
                <a:lnTo>
                  <a:pt x="0" y="0"/>
                </a:lnTo>
              </a:path>
            </a:pathLst>
          </a:custGeom>
          <a:ln w="19049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1651660" y="3266440"/>
            <a:ext cx="1348740" cy="234315"/>
          </a:xfrm>
          <a:custGeom>
            <a:avLst/>
            <a:gdLst/>
            <a:ahLst/>
            <a:cxnLst/>
            <a:rect l="l" t="t" r="r" b="b"/>
            <a:pathLst>
              <a:path w="1348739" h="234314">
                <a:moveTo>
                  <a:pt x="1348701" y="233997"/>
                </a:moveTo>
                <a:lnTo>
                  <a:pt x="0" y="0"/>
                </a:lnTo>
              </a:path>
            </a:pathLst>
          </a:custGeom>
          <a:ln w="19049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928662" y="3500437"/>
            <a:ext cx="2072005" cy="188595"/>
          </a:xfrm>
          <a:custGeom>
            <a:avLst/>
            <a:gdLst/>
            <a:ahLst/>
            <a:cxnLst/>
            <a:rect l="l" t="t" r="r" b="b"/>
            <a:pathLst>
              <a:path w="2072005" h="188595">
                <a:moveTo>
                  <a:pt x="2071700" y="0"/>
                </a:moveTo>
                <a:lnTo>
                  <a:pt x="0" y="188429"/>
                </a:lnTo>
              </a:path>
            </a:pathLst>
          </a:custGeom>
          <a:ln w="190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2579306" y="3507498"/>
            <a:ext cx="414020" cy="684530"/>
          </a:xfrm>
          <a:custGeom>
            <a:avLst/>
            <a:gdLst/>
            <a:ahLst/>
            <a:cxnLst/>
            <a:rect l="l" t="t" r="r" b="b"/>
            <a:pathLst>
              <a:path w="414019" h="684529">
                <a:moveTo>
                  <a:pt x="413994" y="0"/>
                </a:moveTo>
                <a:lnTo>
                  <a:pt x="0" y="683996"/>
                </a:lnTo>
              </a:path>
            </a:pathLst>
          </a:custGeom>
          <a:ln w="190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2207488" y="3503968"/>
            <a:ext cx="786130" cy="1357630"/>
          </a:xfrm>
          <a:custGeom>
            <a:avLst/>
            <a:gdLst/>
            <a:ahLst/>
            <a:cxnLst/>
            <a:rect l="l" t="t" r="r" b="b"/>
            <a:pathLst>
              <a:path w="786130" h="1357629">
                <a:moveTo>
                  <a:pt x="785812" y="0"/>
                </a:moveTo>
                <a:lnTo>
                  <a:pt x="0" y="1357325"/>
                </a:lnTo>
              </a:path>
            </a:pathLst>
          </a:custGeom>
          <a:ln w="190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3007423" y="3499967"/>
            <a:ext cx="36195" cy="135255"/>
          </a:xfrm>
          <a:custGeom>
            <a:avLst/>
            <a:gdLst/>
            <a:ahLst/>
            <a:cxnLst/>
            <a:rect l="l" t="t" r="r" b="b"/>
            <a:pathLst>
              <a:path w="36194" h="135254">
                <a:moveTo>
                  <a:pt x="0" y="0"/>
                </a:moveTo>
                <a:lnTo>
                  <a:pt x="36004" y="134721"/>
                </a:lnTo>
              </a:path>
            </a:pathLst>
          </a:custGeom>
          <a:ln w="190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3016110" y="3500437"/>
            <a:ext cx="270510" cy="8890"/>
          </a:xfrm>
          <a:custGeom>
            <a:avLst/>
            <a:gdLst/>
            <a:ahLst/>
            <a:cxnLst/>
            <a:rect l="l" t="t" r="r" b="b"/>
            <a:pathLst>
              <a:path w="270510" h="8889">
                <a:moveTo>
                  <a:pt x="270001" y="8623"/>
                </a:moveTo>
                <a:lnTo>
                  <a:pt x="0" y="0"/>
                </a:lnTo>
              </a:path>
            </a:pathLst>
          </a:custGeom>
          <a:ln w="190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3000362" y="3496551"/>
            <a:ext cx="600075" cy="198120"/>
          </a:xfrm>
          <a:custGeom>
            <a:avLst/>
            <a:gdLst/>
            <a:ahLst/>
            <a:cxnLst/>
            <a:rect l="l" t="t" r="r" b="b"/>
            <a:pathLst>
              <a:path w="600075" h="198120">
                <a:moveTo>
                  <a:pt x="599808" y="198005"/>
                </a:moveTo>
                <a:lnTo>
                  <a:pt x="0" y="0"/>
                </a:lnTo>
              </a:path>
            </a:pathLst>
          </a:custGeom>
          <a:ln w="190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3000362" y="3497059"/>
            <a:ext cx="684530" cy="432434"/>
          </a:xfrm>
          <a:custGeom>
            <a:avLst/>
            <a:gdLst/>
            <a:ahLst/>
            <a:cxnLst/>
            <a:rect l="l" t="t" r="r" b="b"/>
            <a:pathLst>
              <a:path w="684529" h="432435">
                <a:moveTo>
                  <a:pt x="683996" y="432003"/>
                </a:moveTo>
                <a:lnTo>
                  <a:pt x="0" y="0"/>
                </a:lnTo>
              </a:path>
            </a:pathLst>
          </a:custGeom>
          <a:ln w="190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3000362" y="3500437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714375" y="714375"/>
                </a:moveTo>
                <a:lnTo>
                  <a:pt x="0" y="0"/>
                </a:lnTo>
              </a:path>
            </a:pathLst>
          </a:custGeom>
          <a:ln w="190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3003892" y="3036760"/>
            <a:ext cx="786130" cy="450215"/>
          </a:xfrm>
          <a:custGeom>
            <a:avLst/>
            <a:gdLst/>
            <a:ahLst/>
            <a:cxnLst/>
            <a:rect l="l" t="t" r="r" b="b"/>
            <a:pathLst>
              <a:path w="786129" h="450214">
                <a:moveTo>
                  <a:pt x="785964" y="0"/>
                </a:moveTo>
                <a:lnTo>
                  <a:pt x="0" y="449999"/>
                </a:lnTo>
              </a:path>
            </a:pathLst>
          </a:custGeom>
          <a:ln w="19049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3000375" y="3331679"/>
            <a:ext cx="866775" cy="161925"/>
          </a:xfrm>
          <a:custGeom>
            <a:avLst/>
            <a:gdLst/>
            <a:ahLst/>
            <a:cxnLst/>
            <a:rect l="l" t="t" r="r" b="b"/>
            <a:pathLst>
              <a:path w="866775" h="161925">
                <a:moveTo>
                  <a:pt x="866775" y="0"/>
                </a:moveTo>
                <a:lnTo>
                  <a:pt x="0" y="161696"/>
                </a:lnTo>
              </a:path>
            </a:pathLst>
          </a:custGeom>
          <a:ln w="190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3003892" y="3108744"/>
            <a:ext cx="1648460" cy="384810"/>
          </a:xfrm>
          <a:custGeom>
            <a:avLst/>
            <a:gdLst/>
            <a:ahLst/>
            <a:cxnLst/>
            <a:rect l="l" t="t" r="r" b="b"/>
            <a:pathLst>
              <a:path w="1648460" h="384810">
                <a:moveTo>
                  <a:pt x="1648167" y="0"/>
                </a:moveTo>
                <a:lnTo>
                  <a:pt x="0" y="384632"/>
                </a:lnTo>
              </a:path>
            </a:pathLst>
          </a:custGeom>
          <a:ln w="190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2891027" y="2260092"/>
            <a:ext cx="237744" cy="240791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2881883" y="3403091"/>
            <a:ext cx="237744" cy="240792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642909" y="1831492"/>
            <a:ext cx="4293146" cy="3215551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748283" y="1831085"/>
            <a:ext cx="237744" cy="238506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794411" y="1857362"/>
            <a:ext cx="142873" cy="142875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794411" y="185736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739901" y="3591305"/>
            <a:ext cx="237743" cy="237744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785787" y="3617429"/>
            <a:ext cx="142875" cy="142875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785785" y="361744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1463039" y="3153930"/>
            <a:ext cx="237744" cy="238493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508798" y="3180181"/>
            <a:ext cx="142875" cy="142875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1508785" y="3180181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1928622" y="2751582"/>
            <a:ext cx="237744" cy="237744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974354" y="2777426"/>
            <a:ext cx="142875" cy="142875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1974354" y="2777426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2266188" y="2180082"/>
            <a:ext cx="237744" cy="237744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2311869" y="2205926"/>
            <a:ext cx="142862" cy="142875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2311857" y="2205926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2366772" y="3323082"/>
            <a:ext cx="237744" cy="237744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2412504" y="3348939"/>
            <a:ext cx="142875" cy="142862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2412504" y="334893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2794254" y="2779776"/>
            <a:ext cx="237744" cy="237744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2840240" y="2805747"/>
            <a:ext cx="142875" cy="142862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2840240" y="2805734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2426970" y="4154423"/>
            <a:ext cx="237744" cy="237744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2472893" y="4180319"/>
            <a:ext cx="142875" cy="142875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2472893" y="418031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2042922" y="4823459"/>
            <a:ext cx="237744" cy="237744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2088921" y="4849139"/>
            <a:ext cx="142875" cy="142862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2088921" y="484913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2945892" y="3608832"/>
            <a:ext cx="237744" cy="237744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2991739" y="3634689"/>
            <a:ext cx="142875" cy="142875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2991739" y="363468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4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3240023" y="3411473"/>
            <a:ext cx="237744" cy="237744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3286112" y="3437635"/>
            <a:ext cx="142875" cy="142862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3286112" y="3437623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3643121" y="2384298"/>
            <a:ext cx="237744" cy="237743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3688867" y="2410079"/>
            <a:ext cx="142875" cy="142875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3688867" y="241007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3777996" y="2448305"/>
            <a:ext cx="237744" cy="237744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3824008" y="2474429"/>
            <a:ext cx="142875" cy="142875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3824008" y="247442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3919740" y="2448305"/>
            <a:ext cx="238493" cy="237744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3965993" y="2474429"/>
            <a:ext cx="142875" cy="142875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3965993" y="247442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3723132" y="2903220"/>
            <a:ext cx="237743" cy="237743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3768928" y="2928937"/>
            <a:ext cx="142875" cy="142875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3768928" y="2928937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3821429" y="3233940"/>
            <a:ext cx="237744" cy="238493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3867150" y="3260242"/>
            <a:ext cx="142875" cy="142875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3867137" y="326024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3553967" y="3617214"/>
            <a:ext cx="237743" cy="237744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3600170" y="3643312"/>
            <a:ext cx="142875" cy="142875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3600170" y="364331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3623309" y="3860291"/>
            <a:ext cx="237743" cy="237744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3669182" y="3885933"/>
            <a:ext cx="142875" cy="142875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3669182" y="3885933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4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3646170" y="4162805"/>
            <a:ext cx="237744" cy="237744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3692194" y="4188942"/>
            <a:ext cx="142875" cy="142875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3692194" y="418894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4606290" y="3011423"/>
            <a:ext cx="237743" cy="237743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4652073" y="3037306"/>
            <a:ext cx="142862" cy="142875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4652060" y="3037306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2705100" y="2476500"/>
            <a:ext cx="237744" cy="237744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2933700" y="3592067"/>
            <a:ext cx="237744" cy="237743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8804097" y="2643187"/>
            <a:ext cx="112395" cy="535305"/>
          </a:xfrm>
          <a:custGeom>
            <a:avLst/>
            <a:gdLst/>
            <a:ahLst/>
            <a:cxnLst/>
            <a:rect l="l" t="t" r="r" b="b"/>
            <a:pathLst>
              <a:path w="112395" h="535305">
                <a:moveTo>
                  <a:pt x="0" y="0"/>
                </a:moveTo>
                <a:lnTo>
                  <a:pt x="21447" y="47410"/>
                </a:lnTo>
                <a:lnTo>
                  <a:pt x="42187" y="94620"/>
                </a:lnTo>
                <a:lnTo>
                  <a:pt x="61513" y="141425"/>
                </a:lnTo>
                <a:lnTo>
                  <a:pt x="78716" y="187625"/>
                </a:lnTo>
                <a:lnTo>
                  <a:pt x="93088" y="233015"/>
                </a:lnTo>
                <a:lnTo>
                  <a:pt x="103921" y="277393"/>
                </a:lnTo>
                <a:lnTo>
                  <a:pt x="110508" y="320557"/>
                </a:lnTo>
                <a:lnTo>
                  <a:pt x="112141" y="362305"/>
                </a:lnTo>
                <a:lnTo>
                  <a:pt x="107439" y="407860"/>
                </a:lnTo>
                <a:lnTo>
                  <a:pt x="96467" y="451624"/>
                </a:lnTo>
                <a:lnTo>
                  <a:pt x="80263" y="493893"/>
                </a:lnTo>
                <a:lnTo>
                  <a:pt x="59867" y="534962"/>
                </a:lnTo>
              </a:path>
            </a:pathLst>
          </a:custGeom>
          <a:ln w="57149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8786838" y="3108159"/>
            <a:ext cx="165100" cy="191135"/>
          </a:xfrm>
          <a:custGeom>
            <a:avLst/>
            <a:gdLst/>
            <a:ahLst/>
            <a:cxnLst/>
            <a:rect l="l" t="t" r="r" b="b"/>
            <a:pathLst>
              <a:path w="165100" h="191135">
                <a:moveTo>
                  <a:pt x="20104" y="0"/>
                </a:moveTo>
                <a:lnTo>
                  <a:pt x="0" y="190626"/>
                </a:lnTo>
                <a:lnTo>
                  <a:pt x="164566" y="92328"/>
                </a:lnTo>
                <a:lnTo>
                  <a:pt x="2010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642909" y="1831492"/>
            <a:ext cx="4293146" cy="3215551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748283" y="1831085"/>
            <a:ext cx="237744" cy="238506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794411" y="1857362"/>
            <a:ext cx="142873" cy="142875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794411" y="185736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739901" y="3591305"/>
            <a:ext cx="237743" cy="237744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785787" y="3617429"/>
            <a:ext cx="142875" cy="142875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785785" y="361744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1463039" y="3153930"/>
            <a:ext cx="237744" cy="238493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1508798" y="3180181"/>
            <a:ext cx="142875" cy="142875"/>
          </a:xfrm>
          <a:prstGeom prst="rect">
            <a:avLst/>
          </a:prstGeom>
          <a:blipFill>
            <a:blip r:embed="rId1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1508785" y="3180181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1928622" y="2751582"/>
            <a:ext cx="237744" cy="237744"/>
          </a:xfrm>
          <a:prstGeom prst="rect">
            <a:avLst/>
          </a:prstGeom>
          <a:blipFill>
            <a:blip r:embed="rId1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1974354" y="2777426"/>
            <a:ext cx="142875" cy="142875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1974354" y="2777426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2266188" y="2180082"/>
            <a:ext cx="237744" cy="237744"/>
          </a:xfrm>
          <a:prstGeom prst="rect">
            <a:avLst/>
          </a:prstGeom>
          <a:blipFill>
            <a:blip r:embed="rId1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2311869" y="2205926"/>
            <a:ext cx="142862" cy="142875"/>
          </a:xfrm>
          <a:prstGeom prst="rect">
            <a:avLst/>
          </a:prstGeom>
          <a:blipFill>
            <a:blip r:embed="rId1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2311857" y="2205926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2366772" y="3323082"/>
            <a:ext cx="237744" cy="237744"/>
          </a:xfrm>
          <a:prstGeom prst="rect">
            <a:avLst/>
          </a:prstGeom>
          <a:blipFill>
            <a:blip r:embed="rId1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2412504" y="3348939"/>
            <a:ext cx="142875" cy="142862"/>
          </a:xfrm>
          <a:prstGeom prst="rect">
            <a:avLst/>
          </a:prstGeom>
          <a:blipFill>
            <a:blip r:embed="rId1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2412504" y="334893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2794254" y="2779776"/>
            <a:ext cx="237744" cy="237744"/>
          </a:xfrm>
          <a:prstGeom prst="rect">
            <a:avLst/>
          </a:prstGeom>
          <a:blipFill>
            <a:blip r:embed="rId1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2840240" y="2805747"/>
            <a:ext cx="142875" cy="142862"/>
          </a:xfrm>
          <a:prstGeom prst="rect">
            <a:avLst/>
          </a:prstGeom>
          <a:blipFill>
            <a:blip r:embed="rId1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2840240" y="2805734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2426970" y="4154423"/>
            <a:ext cx="237744" cy="237744"/>
          </a:xfrm>
          <a:prstGeom prst="rect">
            <a:avLst/>
          </a:prstGeom>
          <a:blipFill>
            <a:blip r:embed="rId1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2472893" y="4180319"/>
            <a:ext cx="142875" cy="142875"/>
          </a:xfrm>
          <a:prstGeom prst="rect">
            <a:avLst/>
          </a:prstGeom>
          <a:blipFill>
            <a:blip r:embed="rId1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2472893" y="418031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2042922" y="4823459"/>
            <a:ext cx="237744" cy="237744"/>
          </a:xfrm>
          <a:prstGeom prst="rect">
            <a:avLst/>
          </a:prstGeom>
          <a:blipFill>
            <a:blip r:embed="rId1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2088921" y="4849139"/>
            <a:ext cx="142875" cy="142862"/>
          </a:xfrm>
          <a:prstGeom prst="rect">
            <a:avLst/>
          </a:prstGeom>
          <a:blipFill>
            <a:blip r:embed="rId1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2088921" y="484913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2945892" y="3608832"/>
            <a:ext cx="237744" cy="237744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2991739" y="3634689"/>
            <a:ext cx="142875" cy="142875"/>
          </a:xfrm>
          <a:prstGeom prst="rect">
            <a:avLst/>
          </a:prstGeom>
          <a:blipFill>
            <a:blip r:embed="rId1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2991739" y="363468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4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3240023" y="3411473"/>
            <a:ext cx="237744" cy="237744"/>
          </a:xfrm>
          <a:prstGeom prst="rect">
            <a:avLst/>
          </a:prstGeom>
          <a:blipFill>
            <a:blip r:embed="rId1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3286112" y="3437635"/>
            <a:ext cx="142875" cy="142862"/>
          </a:xfrm>
          <a:prstGeom prst="rect">
            <a:avLst/>
          </a:prstGeom>
          <a:blipFill>
            <a:blip r:embed="rId1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3286112" y="3437623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3643121" y="2384298"/>
            <a:ext cx="237744" cy="237743"/>
          </a:xfrm>
          <a:prstGeom prst="rect">
            <a:avLst/>
          </a:prstGeom>
          <a:blipFill>
            <a:blip r:embed="rId1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3688867" y="2410079"/>
            <a:ext cx="142875" cy="142875"/>
          </a:xfrm>
          <a:prstGeom prst="rect">
            <a:avLst/>
          </a:prstGeom>
          <a:blipFill>
            <a:blip r:embed="rId1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3688867" y="241007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3777996" y="2448305"/>
            <a:ext cx="237744" cy="237744"/>
          </a:xfrm>
          <a:prstGeom prst="rect">
            <a:avLst/>
          </a:prstGeom>
          <a:blipFill>
            <a:blip r:embed="rId1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3824008" y="2474429"/>
            <a:ext cx="142875" cy="142875"/>
          </a:xfrm>
          <a:prstGeom prst="rect">
            <a:avLst/>
          </a:prstGeom>
          <a:blipFill>
            <a:blip r:embed="rId1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3824008" y="247442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3919740" y="2448305"/>
            <a:ext cx="238493" cy="237744"/>
          </a:xfrm>
          <a:prstGeom prst="rect">
            <a:avLst/>
          </a:prstGeom>
          <a:blipFill>
            <a:blip r:embed="rId1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3965993" y="2474429"/>
            <a:ext cx="142875" cy="142875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3965993" y="247442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3723132" y="2903220"/>
            <a:ext cx="237743" cy="237743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3768928" y="2928937"/>
            <a:ext cx="142875" cy="142875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3768928" y="2928937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3821429" y="3233940"/>
            <a:ext cx="237744" cy="238493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3867150" y="3260242"/>
            <a:ext cx="142875" cy="142875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3867137" y="326024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3553967" y="3617214"/>
            <a:ext cx="237743" cy="237744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3600170" y="3643312"/>
            <a:ext cx="142875" cy="142875"/>
          </a:xfrm>
          <a:prstGeom prst="rect">
            <a:avLst/>
          </a:prstGeom>
          <a:blipFill>
            <a:blip r:embed="rId1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3600170" y="364331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3623309" y="3860291"/>
            <a:ext cx="237743" cy="237744"/>
          </a:xfrm>
          <a:prstGeom prst="rect">
            <a:avLst/>
          </a:prstGeom>
          <a:blipFill>
            <a:blip r:embed="rId1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3669182" y="3885933"/>
            <a:ext cx="142875" cy="142875"/>
          </a:xfrm>
          <a:prstGeom prst="rect">
            <a:avLst/>
          </a:prstGeom>
          <a:blipFill>
            <a:blip r:embed="rId1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3669182" y="3885933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4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3646170" y="4162805"/>
            <a:ext cx="237744" cy="237744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3692194" y="4188942"/>
            <a:ext cx="142875" cy="142875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3692194" y="418894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4606290" y="3011423"/>
            <a:ext cx="237743" cy="237743"/>
          </a:xfrm>
          <a:prstGeom prst="rect">
            <a:avLst/>
          </a:prstGeom>
          <a:blipFill>
            <a:blip r:embed="rId1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4652073" y="3037306"/>
            <a:ext cx="142862" cy="142875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4652060" y="3037306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1586483" y="2857500"/>
            <a:ext cx="237743" cy="240791"/>
          </a:xfrm>
          <a:prstGeom prst="rect">
            <a:avLst/>
          </a:prstGeom>
          <a:blipFill>
            <a:blip r:embed="rId1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3451859" y="3366515"/>
            <a:ext cx="237743" cy="237743"/>
          </a:xfrm>
          <a:prstGeom prst="rect">
            <a:avLst/>
          </a:prstGeom>
          <a:blipFill>
            <a:blip r:embed="rId1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337" name="object 33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41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3459"/>
            <a:ext cx="7984490" cy="3225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C</a:t>
            </a:r>
            <a:r>
              <a:rPr dirty="0" sz="2400" spc="-10">
                <a:latin typeface="Tahoma"/>
                <a:cs typeface="Tahoma"/>
              </a:rPr>
              <a:t>onvergence </a:t>
            </a:r>
            <a:r>
              <a:rPr dirty="0" sz="2400" spc="-5" b="1">
                <a:solidFill>
                  <a:srgbClr val="C00000"/>
                </a:solidFill>
                <a:latin typeface="Symbol"/>
                <a:cs typeface="Symbol"/>
              </a:rPr>
              <a:t></a:t>
            </a:r>
            <a:r>
              <a:rPr dirty="0" sz="2400" spc="85" b="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ahoma"/>
                <a:cs typeface="Tahoma"/>
              </a:rPr>
              <a:t>optimality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marR="16002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Convergence </a:t>
            </a:r>
            <a:r>
              <a:rPr dirty="0" sz="2400" spc="-5">
                <a:latin typeface="Tahoma"/>
                <a:cs typeface="Tahoma"/>
              </a:rPr>
              <a:t>does not </a:t>
            </a:r>
            <a:r>
              <a:rPr dirty="0" sz="2400">
                <a:latin typeface="Tahoma"/>
                <a:cs typeface="Tahoma"/>
              </a:rPr>
              <a:t>mean </a:t>
            </a:r>
            <a:r>
              <a:rPr dirty="0" sz="2400" spc="-5">
                <a:latin typeface="Tahoma"/>
                <a:cs typeface="Tahoma"/>
              </a:rPr>
              <a:t>that </a:t>
            </a:r>
            <a:r>
              <a:rPr dirty="0" sz="2400">
                <a:latin typeface="Tahoma"/>
                <a:cs typeface="Tahoma"/>
              </a:rPr>
              <a:t>it </a:t>
            </a:r>
            <a:r>
              <a:rPr dirty="0" sz="2400" spc="-5">
                <a:latin typeface="Tahoma"/>
                <a:cs typeface="Tahoma"/>
              </a:rPr>
              <a:t>will </a:t>
            </a:r>
            <a:r>
              <a:rPr dirty="0" sz="2400" spc="-10">
                <a:latin typeface="Tahoma"/>
                <a:cs typeface="Tahoma"/>
              </a:rPr>
              <a:t>converge </a:t>
            </a:r>
            <a:r>
              <a:rPr dirty="0" sz="2400">
                <a:latin typeface="Tahoma"/>
                <a:cs typeface="Tahoma"/>
              </a:rPr>
              <a:t>to </a:t>
            </a:r>
            <a:r>
              <a:rPr dirty="0" sz="2400" spc="-5">
                <a:latin typeface="Tahoma"/>
                <a:cs typeface="Tahoma"/>
              </a:rPr>
              <a:t>the  optimal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clustering!</a:t>
            </a:r>
            <a:endParaRPr sz="24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384"/>
              </a:spcBef>
              <a:tabLst>
                <a:tab pos="755015" algn="l"/>
              </a:tabLst>
            </a:pPr>
            <a:r>
              <a:rPr dirty="0" sz="2000" spc="-5">
                <a:solidFill>
                  <a:srgbClr val="C00000"/>
                </a:solidFill>
                <a:latin typeface="Arial"/>
                <a:cs typeface="Arial"/>
              </a:rPr>
              <a:t>–	</a:t>
            </a:r>
            <a:r>
              <a:rPr dirty="0" sz="2000" spc="-10">
                <a:solidFill>
                  <a:srgbClr val="C00000"/>
                </a:solidFill>
                <a:latin typeface="Tahoma"/>
                <a:cs typeface="Tahoma"/>
              </a:rPr>
              <a:t>Great </a:t>
            </a:r>
            <a:r>
              <a:rPr dirty="0" sz="2000" spc="-5">
                <a:solidFill>
                  <a:srgbClr val="C00000"/>
                </a:solidFill>
                <a:latin typeface="Tahoma"/>
                <a:cs typeface="Tahoma"/>
              </a:rPr>
              <a:t>weakness of</a:t>
            </a:r>
            <a:r>
              <a:rPr dirty="0" sz="2000" spc="-1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100" spc="-15" i="1">
                <a:solidFill>
                  <a:srgbClr val="C00000"/>
                </a:solidFill>
                <a:latin typeface="Tahoma"/>
                <a:cs typeface="Tahoma"/>
              </a:rPr>
              <a:t>K</a:t>
            </a:r>
            <a:r>
              <a:rPr dirty="0" sz="2000" spc="-15">
                <a:solidFill>
                  <a:srgbClr val="C00000"/>
                </a:solidFill>
                <a:latin typeface="Tahoma"/>
                <a:cs typeface="Tahoma"/>
              </a:rPr>
              <a:t>-means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15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If we </a:t>
            </a:r>
            <a:r>
              <a:rPr dirty="0" sz="2400">
                <a:latin typeface="Tahoma"/>
                <a:cs typeface="Tahoma"/>
              </a:rPr>
              <a:t>start </a:t>
            </a:r>
            <a:r>
              <a:rPr dirty="0" sz="2400" spc="-5">
                <a:latin typeface="Tahoma"/>
                <a:cs typeface="Tahoma"/>
              </a:rPr>
              <a:t>with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5">
                <a:latin typeface="Tahoma"/>
                <a:cs typeface="Tahoma"/>
              </a:rPr>
              <a:t>bad </a:t>
            </a:r>
            <a:r>
              <a:rPr dirty="0" sz="2400">
                <a:latin typeface="Tahoma"/>
                <a:cs typeface="Tahoma"/>
              </a:rPr>
              <a:t>set </a:t>
            </a:r>
            <a:r>
              <a:rPr dirty="0" sz="2400" spc="-5">
                <a:latin typeface="Tahoma"/>
                <a:cs typeface="Tahoma"/>
              </a:rPr>
              <a:t>of seeds, the clustering </a:t>
            </a:r>
            <a:r>
              <a:rPr dirty="0" sz="2400">
                <a:latin typeface="Tahoma"/>
                <a:cs typeface="Tahoma"/>
              </a:rPr>
              <a:t>can </a:t>
            </a:r>
            <a:r>
              <a:rPr dirty="0" sz="2400" spc="-5">
                <a:latin typeface="Tahoma"/>
                <a:cs typeface="Tahoma"/>
              </a:rPr>
              <a:t>be  horrible.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3748278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90138" y="253745"/>
            <a:ext cx="935736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08653" y="253745"/>
            <a:ext cx="814565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06011" y="253745"/>
            <a:ext cx="2125980" cy="754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Optimality of </a:t>
            </a:r>
            <a:r>
              <a:rPr dirty="0" sz="3800" spc="-530" i="1">
                <a:latin typeface="Tahoma"/>
                <a:cs typeface="Tahoma"/>
              </a:rPr>
              <a:t>K</a:t>
            </a:r>
            <a:r>
              <a:rPr dirty="0" sz="3800" spc="-780" i="1">
                <a:latin typeface="Tahoma"/>
                <a:cs typeface="Tahoma"/>
              </a:rPr>
              <a:t> </a:t>
            </a:r>
            <a:r>
              <a:rPr dirty="0" sz="3600" spc="-5"/>
              <a:t>-means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41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085965" cy="2205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39687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P</a:t>
            </a:r>
            <a:r>
              <a:rPr dirty="0" sz="2400" spc="-5">
                <a:latin typeface="Tahoma"/>
                <a:cs typeface="Tahoma"/>
              </a:rPr>
              <a:t>rocess of (semi-)automatically analyzing large  databases </a:t>
            </a:r>
            <a:r>
              <a:rPr dirty="0" sz="2400">
                <a:latin typeface="Tahoma"/>
                <a:cs typeface="Tahoma"/>
              </a:rPr>
              <a:t>to </a:t>
            </a:r>
            <a:r>
              <a:rPr dirty="0" sz="2400" spc="-5">
                <a:latin typeface="Tahoma"/>
                <a:cs typeface="Tahoma"/>
              </a:rPr>
              <a:t>find </a:t>
            </a: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patterns </a:t>
            </a:r>
            <a:r>
              <a:rPr dirty="0" sz="2400" spc="-5">
                <a:latin typeface="Tahoma"/>
                <a:cs typeface="Tahoma"/>
              </a:rPr>
              <a:t>that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are: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5">
                <a:solidFill>
                  <a:srgbClr val="C00000"/>
                </a:solidFill>
                <a:latin typeface="Tahoma"/>
                <a:cs typeface="Tahoma"/>
              </a:rPr>
              <a:t>valid </a:t>
            </a:r>
            <a:r>
              <a:rPr dirty="0" sz="2000" spc="-5">
                <a:latin typeface="Tahoma"/>
                <a:cs typeface="Tahoma"/>
              </a:rPr>
              <a:t>– hold on data with some</a:t>
            </a:r>
            <a:r>
              <a:rPr dirty="0" sz="2000" spc="1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certainty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solidFill>
                  <a:srgbClr val="C00000"/>
                </a:solidFill>
                <a:latin typeface="Tahoma"/>
                <a:cs typeface="Tahoma"/>
              </a:rPr>
              <a:t>novel </a:t>
            </a:r>
            <a:r>
              <a:rPr dirty="0" sz="2000" spc="-5">
                <a:latin typeface="Tahoma"/>
                <a:cs typeface="Tahoma"/>
              </a:rPr>
              <a:t>– non-obvious to the system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solidFill>
                  <a:srgbClr val="C00000"/>
                </a:solidFill>
                <a:latin typeface="Tahoma"/>
                <a:cs typeface="Tahoma"/>
              </a:rPr>
              <a:t>useful </a:t>
            </a:r>
            <a:r>
              <a:rPr dirty="0" sz="2000" spc="-5">
                <a:latin typeface="Tahoma"/>
                <a:cs typeface="Tahoma"/>
              </a:rPr>
              <a:t>– should be possible to act on the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item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solidFill>
                  <a:srgbClr val="C00000"/>
                </a:solidFill>
                <a:latin typeface="Tahoma"/>
                <a:cs typeface="Tahoma"/>
              </a:rPr>
              <a:t>understandable </a:t>
            </a:r>
            <a:r>
              <a:rPr dirty="0" sz="2000" spc="-5">
                <a:latin typeface="Tahoma"/>
                <a:cs typeface="Tahoma"/>
              </a:rPr>
              <a:t>– should be able to interpret the</a:t>
            </a:r>
            <a:r>
              <a:rPr dirty="0" sz="2000" spc="2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pattern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81" y="253745"/>
            <a:ext cx="3390138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Data</a:t>
            </a:r>
            <a:r>
              <a:rPr dirty="0" sz="3600" spc="-110"/>
              <a:t> </a:t>
            </a:r>
            <a:r>
              <a:rPr dirty="0" sz="3600" spc="-5"/>
              <a:t>Mining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7927848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Exercise: Suboptimal</a:t>
            </a:r>
            <a:r>
              <a:rPr dirty="0" sz="3600" spc="-45"/>
              <a:t> </a:t>
            </a:r>
            <a:r>
              <a:rPr dirty="0" sz="3600" spc="-5"/>
              <a:t>Clustering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3864927" y="1965883"/>
            <a:ext cx="752475" cy="362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20065" algn="l"/>
              </a:tabLst>
            </a:pPr>
            <a:r>
              <a:rPr dirty="0" sz="2000" spc="50" i="1">
                <a:solidFill>
                  <a:srgbClr val="006FC0"/>
                </a:solidFill>
                <a:latin typeface="Times New Roman"/>
                <a:cs typeface="Times New Roman"/>
              </a:rPr>
              <a:t>d</a:t>
            </a:r>
            <a:r>
              <a:rPr dirty="0" baseline="-21367" sz="1950" spc="22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r>
              <a:rPr dirty="0" baseline="-21367" sz="195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dirty="0" sz="2000" spc="50" i="1">
                <a:solidFill>
                  <a:srgbClr val="006FC0"/>
                </a:solidFill>
                <a:latin typeface="Times New Roman"/>
                <a:cs typeface="Times New Roman"/>
              </a:rPr>
              <a:t>d</a:t>
            </a:r>
            <a:r>
              <a:rPr dirty="0" baseline="-21367" sz="1950" spc="22">
                <a:solidFill>
                  <a:srgbClr val="006FC0"/>
                </a:solidFill>
                <a:latin typeface="Times New Roman"/>
                <a:cs typeface="Times New Roman"/>
              </a:rPr>
              <a:t>2</a:t>
            </a:r>
            <a:endParaRPr baseline="-21367" sz="19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79021" y="1965883"/>
            <a:ext cx="245110" cy="362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50" i="1">
                <a:solidFill>
                  <a:srgbClr val="006FC0"/>
                </a:solidFill>
                <a:latin typeface="Times New Roman"/>
                <a:cs typeface="Times New Roman"/>
              </a:rPr>
              <a:t>d</a:t>
            </a:r>
            <a:r>
              <a:rPr dirty="0" baseline="-21367" sz="1950" spc="22">
                <a:solidFill>
                  <a:srgbClr val="006FC0"/>
                </a:solidFill>
                <a:latin typeface="Times New Roman"/>
                <a:cs typeface="Times New Roman"/>
              </a:rPr>
              <a:t>3</a:t>
            </a:r>
            <a:endParaRPr baseline="-21367" sz="19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64927" y="2969437"/>
            <a:ext cx="1758950" cy="362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20065" algn="l"/>
                <a:tab pos="1526540" algn="l"/>
              </a:tabLst>
            </a:pPr>
            <a:r>
              <a:rPr dirty="0" sz="2000" spc="50" i="1">
                <a:solidFill>
                  <a:srgbClr val="006FC0"/>
                </a:solidFill>
                <a:latin typeface="Times New Roman"/>
                <a:cs typeface="Times New Roman"/>
              </a:rPr>
              <a:t>d</a:t>
            </a:r>
            <a:r>
              <a:rPr dirty="0" baseline="-21367" sz="1950" spc="22">
                <a:solidFill>
                  <a:srgbClr val="006FC0"/>
                </a:solidFill>
                <a:latin typeface="Times New Roman"/>
                <a:cs typeface="Times New Roman"/>
              </a:rPr>
              <a:t>4</a:t>
            </a:r>
            <a:r>
              <a:rPr dirty="0" baseline="-21367" sz="195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dirty="0" sz="2000" spc="50" i="1">
                <a:solidFill>
                  <a:srgbClr val="006FC0"/>
                </a:solidFill>
                <a:latin typeface="Times New Roman"/>
                <a:cs typeface="Times New Roman"/>
              </a:rPr>
              <a:t>d</a:t>
            </a:r>
            <a:r>
              <a:rPr dirty="0" baseline="-21367" sz="1950" spc="22">
                <a:solidFill>
                  <a:srgbClr val="006FC0"/>
                </a:solidFill>
                <a:latin typeface="Times New Roman"/>
                <a:cs typeface="Times New Roman"/>
              </a:rPr>
              <a:t>5</a:t>
            </a:r>
            <a:r>
              <a:rPr dirty="0" baseline="-21367" sz="195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dirty="0" sz="2000" spc="50" i="1">
                <a:solidFill>
                  <a:srgbClr val="006FC0"/>
                </a:solidFill>
                <a:latin typeface="Times New Roman"/>
                <a:cs typeface="Times New Roman"/>
              </a:rPr>
              <a:t>d</a:t>
            </a:r>
            <a:r>
              <a:rPr dirty="0" baseline="-21367" sz="1950" spc="22">
                <a:solidFill>
                  <a:srgbClr val="006FC0"/>
                </a:solidFill>
                <a:latin typeface="Times New Roman"/>
                <a:cs typeface="Times New Roman"/>
              </a:rPr>
              <a:t>6</a:t>
            </a:r>
            <a:endParaRPr baseline="-21367" sz="19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00424" y="3428212"/>
            <a:ext cx="2400935" cy="1270"/>
          </a:xfrm>
          <a:custGeom>
            <a:avLst/>
            <a:gdLst/>
            <a:ahLst/>
            <a:cxnLst/>
            <a:rect l="l" t="t" r="r" b="b"/>
            <a:pathLst>
              <a:path w="2400935" h="1270">
                <a:moveTo>
                  <a:pt x="0" y="0"/>
                </a:moveTo>
                <a:lnTo>
                  <a:pt x="2400604" y="787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15291" y="3378949"/>
            <a:ext cx="86360" cy="100330"/>
          </a:xfrm>
          <a:custGeom>
            <a:avLst/>
            <a:gdLst/>
            <a:ahLst/>
            <a:cxnLst/>
            <a:rect l="l" t="t" r="r" b="b"/>
            <a:pathLst>
              <a:path w="86360" h="100329">
                <a:moveTo>
                  <a:pt x="38" y="0"/>
                </a:moveTo>
                <a:lnTo>
                  <a:pt x="85750" y="50038"/>
                </a:lnTo>
                <a:lnTo>
                  <a:pt x="0" y="100012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99637" y="1528457"/>
            <a:ext cx="1270" cy="1900555"/>
          </a:xfrm>
          <a:custGeom>
            <a:avLst/>
            <a:gdLst/>
            <a:ahLst/>
            <a:cxnLst/>
            <a:rect l="l" t="t" r="r" b="b"/>
            <a:pathLst>
              <a:path w="1270" h="1900554">
                <a:moveTo>
                  <a:pt x="0" y="1900542"/>
                </a:moveTo>
                <a:lnTo>
                  <a:pt x="787" y="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450374" y="1528470"/>
            <a:ext cx="100330" cy="86360"/>
          </a:xfrm>
          <a:custGeom>
            <a:avLst/>
            <a:gdLst/>
            <a:ahLst/>
            <a:cxnLst/>
            <a:rect l="l" t="t" r="r" b="b"/>
            <a:pathLst>
              <a:path w="100329" h="86359">
                <a:moveTo>
                  <a:pt x="0" y="85699"/>
                </a:moveTo>
                <a:lnTo>
                  <a:pt x="50050" y="0"/>
                </a:lnTo>
                <a:lnTo>
                  <a:pt x="100012" y="8575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998912" y="3357562"/>
            <a:ext cx="1905" cy="142875"/>
          </a:xfrm>
          <a:custGeom>
            <a:avLst/>
            <a:gdLst/>
            <a:ahLst/>
            <a:cxnLst/>
            <a:rect l="l" t="t" r="r" b="b"/>
            <a:pathLst>
              <a:path w="1904" h="142875">
                <a:moveTo>
                  <a:pt x="1587" y="0"/>
                </a:moveTo>
                <a:lnTo>
                  <a:pt x="0" y="142875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98175" y="3356762"/>
            <a:ext cx="1905" cy="142875"/>
          </a:xfrm>
          <a:custGeom>
            <a:avLst/>
            <a:gdLst/>
            <a:ahLst/>
            <a:cxnLst/>
            <a:rect l="l" t="t" r="r" b="b"/>
            <a:pathLst>
              <a:path w="1904" h="142875">
                <a:moveTo>
                  <a:pt x="1587" y="0"/>
                </a:moveTo>
                <a:lnTo>
                  <a:pt x="0" y="142875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99837" y="3357562"/>
            <a:ext cx="1905" cy="142875"/>
          </a:xfrm>
          <a:custGeom>
            <a:avLst/>
            <a:gdLst/>
            <a:ahLst/>
            <a:cxnLst/>
            <a:rect l="l" t="t" r="r" b="b"/>
            <a:pathLst>
              <a:path w="1904" h="142875">
                <a:moveTo>
                  <a:pt x="1587" y="0"/>
                </a:moveTo>
                <a:lnTo>
                  <a:pt x="0" y="142875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499100" y="3356762"/>
            <a:ext cx="1905" cy="142875"/>
          </a:xfrm>
          <a:custGeom>
            <a:avLst/>
            <a:gdLst/>
            <a:ahLst/>
            <a:cxnLst/>
            <a:rect l="l" t="t" r="r" b="b"/>
            <a:pathLst>
              <a:path w="1904" h="142875">
                <a:moveTo>
                  <a:pt x="1587" y="0"/>
                </a:moveTo>
                <a:lnTo>
                  <a:pt x="0" y="142875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28987" y="2928137"/>
            <a:ext cx="142875" cy="1905"/>
          </a:xfrm>
          <a:custGeom>
            <a:avLst/>
            <a:gdLst/>
            <a:ahLst/>
            <a:cxnLst/>
            <a:rect l="l" t="t" r="r" b="b"/>
            <a:pathLst>
              <a:path w="142875" h="1905">
                <a:moveTo>
                  <a:pt x="0" y="0"/>
                </a:moveTo>
                <a:lnTo>
                  <a:pt x="142875" y="1587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28987" y="2428074"/>
            <a:ext cx="142875" cy="1905"/>
          </a:xfrm>
          <a:custGeom>
            <a:avLst/>
            <a:gdLst/>
            <a:ahLst/>
            <a:cxnLst/>
            <a:rect l="l" t="t" r="r" b="b"/>
            <a:pathLst>
              <a:path w="142875" h="1905">
                <a:moveTo>
                  <a:pt x="0" y="0"/>
                </a:moveTo>
                <a:lnTo>
                  <a:pt x="142875" y="1587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28987" y="1928012"/>
            <a:ext cx="142875" cy="1905"/>
          </a:xfrm>
          <a:custGeom>
            <a:avLst/>
            <a:gdLst/>
            <a:ahLst/>
            <a:cxnLst/>
            <a:rect l="l" t="t" r="r" b="b"/>
            <a:pathLst>
              <a:path w="142875" h="1905">
                <a:moveTo>
                  <a:pt x="0" y="0"/>
                </a:moveTo>
                <a:lnTo>
                  <a:pt x="142875" y="1587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222040" y="1773644"/>
            <a:ext cx="147955" cy="314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>
                <a:latin typeface="Calibri"/>
                <a:cs typeface="Calibri"/>
              </a:rPr>
              <a:t>3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22040" y="2268829"/>
            <a:ext cx="147955" cy="314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>
                <a:latin typeface="Calibri"/>
                <a:cs typeface="Calibri"/>
              </a:rPr>
              <a:t>2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22040" y="2764015"/>
            <a:ext cx="147955" cy="314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>
                <a:latin typeface="Calibri"/>
                <a:cs typeface="Calibri"/>
              </a:rPr>
              <a:t>1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2499360">
              <a:lnSpc>
                <a:spcPts val="1925"/>
              </a:lnSpc>
            </a:pPr>
            <a:r>
              <a:rPr dirty="0"/>
              <a:t>0</a:t>
            </a:r>
          </a:p>
          <a:p>
            <a:pPr algn="ctr" marR="70485">
              <a:lnSpc>
                <a:spcPts val="1925"/>
              </a:lnSpc>
              <a:tabLst>
                <a:tab pos="499109" algn="l"/>
                <a:tab pos="999490" algn="l"/>
                <a:tab pos="1499870" algn="l"/>
                <a:tab pos="1999614" algn="l"/>
              </a:tabLst>
            </a:pPr>
            <a:r>
              <a:rPr dirty="0"/>
              <a:t>0	1	2	3	4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What is the optimal clustering </a:t>
            </a:r>
            <a:r>
              <a:rPr dirty="0" sz="2400" spc="-15">
                <a:latin typeface="Tahoma"/>
                <a:cs typeface="Tahoma"/>
              </a:rPr>
              <a:t>for </a:t>
            </a:r>
            <a:r>
              <a:rPr dirty="0" sz="2400" i="1">
                <a:latin typeface="Times New Roman"/>
                <a:cs typeface="Times New Roman"/>
              </a:rPr>
              <a:t>K 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2</a:t>
            </a:r>
            <a:r>
              <a:rPr dirty="0" sz="2400">
                <a:latin typeface="Tahoma"/>
                <a:cs typeface="Tahoma"/>
              </a:rPr>
              <a:t>?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39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20">
                <a:latin typeface="Tahoma"/>
                <a:cs typeface="Tahoma"/>
              </a:rPr>
              <a:t>For </a:t>
            </a:r>
            <a:r>
              <a:rPr dirty="0" sz="2000" spc="-5">
                <a:latin typeface="Tahoma"/>
                <a:cs typeface="Tahoma"/>
              </a:rPr>
              <a:t>seeds </a:t>
            </a:r>
            <a:r>
              <a:rPr dirty="0" sz="2000" spc="5" i="1">
                <a:latin typeface="Times New Roman"/>
                <a:cs typeface="Times New Roman"/>
              </a:rPr>
              <a:t>d</a:t>
            </a:r>
            <a:r>
              <a:rPr dirty="0" baseline="-21367" sz="1950" spc="7">
                <a:latin typeface="Times New Roman"/>
                <a:cs typeface="Times New Roman"/>
              </a:rPr>
              <a:t>2 </a:t>
            </a:r>
            <a:r>
              <a:rPr dirty="0" sz="2000" spc="-5">
                <a:latin typeface="Tahoma"/>
                <a:cs typeface="Tahoma"/>
              </a:rPr>
              <a:t>and </a:t>
            </a:r>
            <a:r>
              <a:rPr dirty="0" sz="2000" i="1">
                <a:latin typeface="Times New Roman"/>
                <a:cs typeface="Times New Roman"/>
              </a:rPr>
              <a:t>d</a:t>
            </a:r>
            <a:r>
              <a:rPr dirty="0" baseline="-21367" sz="1950">
                <a:latin typeface="Times New Roman"/>
                <a:cs typeface="Times New Roman"/>
              </a:rPr>
              <a:t>5</a:t>
            </a:r>
            <a:r>
              <a:rPr dirty="0" sz="2000">
                <a:latin typeface="Tahoma"/>
                <a:cs typeface="Tahoma"/>
              </a:rPr>
              <a:t>, </a:t>
            </a:r>
            <a:r>
              <a:rPr dirty="0" sz="2100" spc="-15" i="1">
                <a:latin typeface="Tahoma"/>
                <a:cs typeface="Tahoma"/>
              </a:rPr>
              <a:t>K</a:t>
            </a:r>
            <a:r>
              <a:rPr dirty="0" sz="2000" spc="-15">
                <a:latin typeface="Tahoma"/>
                <a:cs typeface="Tahoma"/>
              </a:rPr>
              <a:t>-means </a:t>
            </a:r>
            <a:r>
              <a:rPr dirty="0" sz="2000" spc="-10">
                <a:latin typeface="Tahoma"/>
                <a:cs typeface="Tahoma"/>
              </a:rPr>
              <a:t>converges </a:t>
            </a:r>
            <a:r>
              <a:rPr dirty="0" sz="2000" spc="-5">
                <a:latin typeface="Tahoma"/>
                <a:cs typeface="Tahoma"/>
              </a:rPr>
              <a:t>to</a:t>
            </a:r>
            <a:r>
              <a:rPr dirty="0" sz="2000" spc="135">
                <a:latin typeface="Tahoma"/>
                <a:cs typeface="Tahoma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{{</a:t>
            </a:r>
            <a:r>
              <a:rPr dirty="0" sz="2000" i="1">
                <a:latin typeface="Times New Roman"/>
                <a:cs typeface="Times New Roman"/>
              </a:rPr>
              <a:t>d</a:t>
            </a:r>
            <a:r>
              <a:rPr dirty="0" baseline="-21367" sz="1950">
                <a:latin typeface="Times New Roman"/>
                <a:cs typeface="Times New Roman"/>
              </a:rPr>
              <a:t>1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i="1">
                <a:latin typeface="Times New Roman"/>
                <a:cs typeface="Times New Roman"/>
              </a:rPr>
              <a:t>d</a:t>
            </a:r>
            <a:r>
              <a:rPr dirty="0" baseline="-21367" sz="1950">
                <a:latin typeface="Times New Roman"/>
                <a:cs typeface="Times New Roman"/>
              </a:rPr>
              <a:t>2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i="1">
                <a:latin typeface="Times New Roman"/>
                <a:cs typeface="Times New Roman"/>
              </a:rPr>
              <a:t>d</a:t>
            </a:r>
            <a:r>
              <a:rPr dirty="0" baseline="-21367" sz="1950">
                <a:latin typeface="Times New Roman"/>
                <a:cs typeface="Times New Roman"/>
              </a:rPr>
              <a:t>3</a:t>
            </a:r>
            <a:r>
              <a:rPr dirty="0" sz="2000">
                <a:latin typeface="Times New Roman"/>
                <a:cs typeface="Times New Roman"/>
              </a:rPr>
              <a:t>},{</a:t>
            </a:r>
            <a:r>
              <a:rPr dirty="0" sz="2000" i="1">
                <a:latin typeface="Times New Roman"/>
                <a:cs typeface="Times New Roman"/>
              </a:rPr>
              <a:t>d</a:t>
            </a:r>
            <a:r>
              <a:rPr dirty="0" baseline="-21367" sz="1950">
                <a:latin typeface="Times New Roman"/>
                <a:cs typeface="Times New Roman"/>
              </a:rPr>
              <a:t>4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i="1">
                <a:latin typeface="Times New Roman"/>
                <a:cs typeface="Times New Roman"/>
              </a:rPr>
              <a:t>d</a:t>
            </a:r>
            <a:r>
              <a:rPr dirty="0" baseline="-21367" sz="1950">
                <a:latin typeface="Times New Roman"/>
                <a:cs typeface="Times New Roman"/>
              </a:rPr>
              <a:t>5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i="1">
                <a:latin typeface="Times New Roman"/>
                <a:cs typeface="Times New Roman"/>
              </a:rPr>
              <a:t>d</a:t>
            </a:r>
            <a:r>
              <a:rPr dirty="0" baseline="-21367" sz="1950">
                <a:latin typeface="Times New Roman"/>
                <a:cs typeface="Times New Roman"/>
              </a:rPr>
              <a:t>6</a:t>
            </a:r>
            <a:r>
              <a:rPr dirty="0" sz="2000">
                <a:latin typeface="Times New Roman"/>
                <a:cs typeface="Times New Roman"/>
              </a:rPr>
              <a:t>}}</a:t>
            </a:r>
            <a:r>
              <a:rPr dirty="0" sz="2000"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36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20">
                <a:latin typeface="Tahoma"/>
                <a:cs typeface="Tahoma"/>
              </a:rPr>
              <a:t>For </a:t>
            </a:r>
            <a:r>
              <a:rPr dirty="0" sz="2000" spc="-5">
                <a:latin typeface="Tahoma"/>
                <a:cs typeface="Tahoma"/>
              </a:rPr>
              <a:t>seeds </a:t>
            </a:r>
            <a:r>
              <a:rPr dirty="0" sz="2000" spc="5" i="1">
                <a:latin typeface="Times New Roman"/>
                <a:cs typeface="Times New Roman"/>
              </a:rPr>
              <a:t>d</a:t>
            </a:r>
            <a:r>
              <a:rPr dirty="0" baseline="-21367" sz="1950" spc="7">
                <a:latin typeface="Times New Roman"/>
                <a:cs typeface="Times New Roman"/>
              </a:rPr>
              <a:t>2 </a:t>
            </a:r>
            <a:r>
              <a:rPr dirty="0" sz="2000" spc="-5">
                <a:latin typeface="Tahoma"/>
                <a:cs typeface="Tahoma"/>
              </a:rPr>
              <a:t>and </a:t>
            </a:r>
            <a:r>
              <a:rPr dirty="0" sz="2000" i="1">
                <a:latin typeface="Times New Roman"/>
                <a:cs typeface="Times New Roman"/>
              </a:rPr>
              <a:t>d</a:t>
            </a:r>
            <a:r>
              <a:rPr dirty="0" baseline="-21367" sz="1950">
                <a:latin typeface="Times New Roman"/>
                <a:cs typeface="Times New Roman"/>
              </a:rPr>
              <a:t>3</a:t>
            </a:r>
            <a:r>
              <a:rPr dirty="0" sz="2000">
                <a:latin typeface="Tahoma"/>
                <a:cs typeface="Tahoma"/>
              </a:rPr>
              <a:t>, </a:t>
            </a:r>
            <a:r>
              <a:rPr dirty="0" sz="2100" spc="-15" i="1">
                <a:latin typeface="Tahoma"/>
                <a:cs typeface="Tahoma"/>
              </a:rPr>
              <a:t>K</a:t>
            </a:r>
            <a:r>
              <a:rPr dirty="0" sz="2000" spc="-15">
                <a:latin typeface="Tahoma"/>
                <a:cs typeface="Tahoma"/>
              </a:rPr>
              <a:t>-means </a:t>
            </a:r>
            <a:r>
              <a:rPr dirty="0" sz="2000" spc="-10">
                <a:latin typeface="Tahoma"/>
                <a:cs typeface="Tahoma"/>
              </a:rPr>
              <a:t>converges </a:t>
            </a:r>
            <a:r>
              <a:rPr dirty="0" sz="2000" spc="-5">
                <a:latin typeface="Tahoma"/>
                <a:cs typeface="Tahoma"/>
              </a:rPr>
              <a:t>to</a:t>
            </a:r>
            <a:r>
              <a:rPr dirty="0" sz="2000" spc="135">
                <a:latin typeface="Tahoma"/>
                <a:cs typeface="Tahoma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{{</a:t>
            </a:r>
            <a:r>
              <a:rPr dirty="0" sz="2000" i="1">
                <a:latin typeface="Times New Roman"/>
                <a:cs typeface="Times New Roman"/>
              </a:rPr>
              <a:t>d</a:t>
            </a:r>
            <a:r>
              <a:rPr dirty="0" baseline="-21367" sz="1950">
                <a:latin typeface="Times New Roman"/>
                <a:cs typeface="Times New Roman"/>
              </a:rPr>
              <a:t>1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i="1">
                <a:latin typeface="Times New Roman"/>
                <a:cs typeface="Times New Roman"/>
              </a:rPr>
              <a:t>d</a:t>
            </a:r>
            <a:r>
              <a:rPr dirty="0" baseline="-21367" sz="1950">
                <a:latin typeface="Times New Roman"/>
                <a:cs typeface="Times New Roman"/>
              </a:rPr>
              <a:t>2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i="1">
                <a:latin typeface="Times New Roman"/>
                <a:cs typeface="Times New Roman"/>
              </a:rPr>
              <a:t>d</a:t>
            </a:r>
            <a:r>
              <a:rPr dirty="0" baseline="-21367" sz="1950">
                <a:latin typeface="Times New Roman"/>
                <a:cs typeface="Times New Roman"/>
              </a:rPr>
              <a:t>4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i="1">
                <a:latin typeface="Times New Roman"/>
                <a:cs typeface="Times New Roman"/>
              </a:rPr>
              <a:t>d</a:t>
            </a:r>
            <a:r>
              <a:rPr dirty="0" baseline="-21367" sz="1950">
                <a:latin typeface="Times New Roman"/>
                <a:cs typeface="Times New Roman"/>
              </a:rPr>
              <a:t>5</a:t>
            </a:r>
            <a:r>
              <a:rPr dirty="0" sz="2000">
                <a:latin typeface="Times New Roman"/>
                <a:cs typeface="Times New Roman"/>
              </a:rPr>
              <a:t>},{</a:t>
            </a:r>
            <a:r>
              <a:rPr dirty="0" sz="2000" i="1">
                <a:latin typeface="Times New Roman"/>
                <a:cs typeface="Times New Roman"/>
              </a:rPr>
              <a:t>d</a:t>
            </a:r>
            <a:r>
              <a:rPr dirty="0" baseline="-21367" sz="1950">
                <a:latin typeface="Times New Roman"/>
                <a:cs typeface="Times New Roman"/>
              </a:rPr>
              <a:t>3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i="1">
                <a:latin typeface="Times New Roman"/>
                <a:cs typeface="Times New Roman"/>
              </a:rPr>
              <a:t>d</a:t>
            </a:r>
            <a:r>
              <a:rPr dirty="0" baseline="-21367" sz="1950">
                <a:latin typeface="Times New Roman"/>
                <a:cs typeface="Times New Roman"/>
              </a:rPr>
              <a:t>6</a:t>
            </a:r>
            <a:r>
              <a:rPr dirty="0" sz="2000">
                <a:latin typeface="Times New Roman"/>
                <a:cs typeface="Times New Roman"/>
              </a:rPr>
              <a:t>}}</a:t>
            </a:r>
            <a:r>
              <a:rPr dirty="0" sz="2000"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954779" y="2884932"/>
            <a:ext cx="88391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954779" y="2385072"/>
            <a:ext cx="88391" cy="853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454652" y="2385072"/>
            <a:ext cx="88391" cy="853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454652" y="2884932"/>
            <a:ext cx="88391" cy="853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457444" y="2385072"/>
            <a:ext cx="85331" cy="853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457444" y="2884932"/>
            <a:ext cx="85331" cy="853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335619" y="6493460"/>
            <a:ext cx="187325" cy="153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z="1000" spc="-5" b="1">
                <a:solidFill>
                  <a:srgbClr val="1F487C"/>
                </a:solidFill>
                <a:latin typeface="Tahoma"/>
                <a:cs typeface="Tahoma"/>
              </a:rPr>
              <a:t>50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082" y="330708"/>
            <a:ext cx="834390" cy="673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3782" y="330708"/>
            <a:ext cx="726948" cy="673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9045" y="330708"/>
            <a:ext cx="8004809" cy="673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3086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50" spc="-455" i="1">
                <a:latin typeface="Tahoma"/>
                <a:cs typeface="Tahoma"/>
              </a:rPr>
              <a:t>K </a:t>
            </a:r>
            <a:r>
              <a:rPr dirty="0" spc="-10"/>
              <a:t>-means </a:t>
            </a:r>
            <a:r>
              <a:rPr dirty="0" spc="-5"/>
              <a:t>with Different </a:t>
            </a:r>
            <a:r>
              <a:rPr dirty="0" spc="-10"/>
              <a:t>Random</a:t>
            </a:r>
            <a:r>
              <a:rPr dirty="0" spc="-175"/>
              <a:t> </a:t>
            </a:r>
            <a:r>
              <a:rPr dirty="0" spc="-5"/>
              <a:t>Seeds</a:t>
            </a:r>
            <a:endParaRPr sz="335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1223" y="1073645"/>
            <a:ext cx="3360000" cy="25199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2774" y="1065199"/>
            <a:ext cx="3373120" cy="2533015"/>
          </a:xfrm>
          <a:custGeom>
            <a:avLst/>
            <a:gdLst/>
            <a:ahLst/>
            <a:cxnLst/>
            <a:rect l="l" t="t" r="r" b="b"/>
            <a:pathLst>
              <a:path w="3373120" h="2533015">
                <a:moveTo>
                  <a:pt x="0" y="0"/>
                </a:moveTo>
                <a:lnTo>
                  <a:pt x="3372700" y="0"/>
                </a:lnTo>
                <a:lnTo>
                  <a:pt x="3372700" y="2532697"/>
                </a:lnTo>
                <a:lnTo>
                  <a:pt x="0" y="253269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16983" y="1073645"/>
            <a:ext cx="3359988" cy="25199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08525" y="1065199"/>
            <a:ext cx="3373120" cy="2533015"/>
          </a:xfrm>
          <a:custGeom>
            <a:avLst/>
            <a:gdLst/>
            <a:ahLst/>
            <a:cxnLst/>
            <a:rect l="l" t="t" r="r" b="b"/>
            <a:pathLst>
              <a:path w="3373120" h="2533015">
                <a:moveTo>
                  <a:pt x="0" y="0"/>
                </a:moveTo>
                <a:lnTo>
                  <a:pt x="3372700" y="0"/>
                </a:lnTo>
                <a:lnTo>
                  <a:pt x="3372700" y="2532697"/>
                </a:lnTo>
                <a:lnTo>
                  <a:pt x="0" y="253269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73637" y="3645417"/>
            <a:ext cx="3360000" cy="2519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65187" y="3636962"/>
            <a:ext cx="3373120" cy="2533015"/>
          </a:xfrm>
          <a:custGeom>
            <a:avLst/>
            <a:gdLst/>
            <a:ahLst/>
            <a:cxnLst/>
            <a:rect l="l" t="t" r="r" b="b"/>
            <a:pathLst>
              <a:path w="3373120" h="2533015">
                <a:moveTo>
                  <a:pt x="0" y="0"/>
                </a:moveTo>
                <a:lnTo>
                  <a:pt x="3372700" y="0"/>
                </a:lnTo>
                <a:lnTo>
                  <a:pt x="3372700" y="2532697"/>
                </a:lnTo>
                <a:lnTo>
                  <a:pt x="0" y="253269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714557" y="3645417"/>
            <a:ext cx="3360000" cy="25199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706111" y="3636962"/>
            <a:ext cx="3373120" cy="2533015"/>
          </a:xfrm>
          <a:custGeom>
            <a:avLst/>
            <a:gdLst/>
            <a:ahLst/>
            <a:cxnLst/>
            <a:rect l="l" t="t" r="r" b="b"/>
            <a:pathLst>
              <a:path w="3373120" h="2533015">
                <a:moveTo>
                  <a:pt x="0" y="0"/>
                </a:moveTo>
                <a:lnTo>
                  <a:pt x="3372700" y="0"/>
                </a:lnTo>
                <a:lnTo>
                  <a:pt x="3372700" y="2532697"/>
                </a:lnTo>
                <a:lnTo>
                  <a:pt x="0" y="253269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641854" y="6138814"/>
            <a:ext cx="390017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 b="1">
                <a:latin typeface="Calibri"/>
                <a:cs typeface="Calibri"/>
              </a:rPr>
              <a:t>source:</a:t>
            </a:r>
            <a:r>
              <a:rPr dirty="0" sz="2000" spc="25" b="1"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00AF50"/>
                </a:solidFill>
                <a:latin typeface="Calibri"/>
                <a:cs typeface="Calibri"/>
                <a:hlinkClick r:id="rId9"/>
              </a:rPr>
              <a:t>http://shabal.in/visuals.html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53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27937"/>
            <a:ext cx="7815580" cy="406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242570" indent="-342900">
              <a:lnSpc>
                <a:spcPts val="288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R</a:t>
            </a:r>
            <a:r>
              <a:rPr dirty="0" sz="2400" spc="-10">
                <a:latin typeface="Tahoma"/>
                <a:cs typeface="Tahoma"/>
              </a:rPr>
              <a:t>andom </a:t>
            </a:r>
            <a:r>
              <a:rPr dirty="0" sz="2400">
                <a:latin typeface="Tahoma"/>
                <a:cs typeface="Tahoma"/>
              </a:rPr>
              <a:t>seed </a:t>
            </a:r>
            <a:r>
              <a:rPr dirty="0" sz="2400" spc="-5">
                <a:latin typeface="Tahoma"/>
                <a:cs typeface="Tahoma"/>
              </a:rPr>
              <a:t>selection is one of </a:t>
            </a:r>
            <a:r>
              <a:rPr dirty="0" sz="2400" spc="-10">
                <a:latin typeface="Tahoma"/>
                <a:cs typeface="Tahoma"/>
              </a:rPr>
              <a:t>many </a:t>
            </a:r>
            <a:r>
              <a:rPr dirty="0" sz="2400" spc="-15">
                <a:latin typeface="Tahoma"/>
                <a:cs typeface="Tahoma"/>
              </a:rPr>
              <a:t>ways </a:t>
            </a:r>
            <a:r>
              <a:rPr dirty="0" sz="2500" spc="-15" i="1">
                <a:latin typeface="Tahoma"/>
                <a:cs typeface="Tahoma"/>
              </a:rPr>
              <a:t>K</a:t>
            </a:r>
            <a:r>
              <a:rPr dirty="0" sz="2400" spc="-15">
                <a:latin typeface="Tahoma"/>
                <a:cs typeface="Tahoma"/>
              </a:rPr>
              <a:t>-means  </a:t>
            </a:r>
            <a:r>
              <a:rPr dirty="0" sz="2400">
                <a:latin typeface="Tahoma"/>
                <a:cs typeface="Tahoma"/>
              </a:rPr>
              <a:t>can </a:t>
            </a:r>
            <a:r>
              <a:rPr dirty="0" sz="2400" spc="-5">
                <a:latin typeface="Tahoma"/>
                <a:cs typeface="Tahoma"/>
              </a:rPr>
              <a:t>be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initialized.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Random </a:t>
            </a:r>
            <a:r>
              <a:rPr dirty="0" sz="2400">
                <a:latin typeface="Tahoma"/>
                <a:cs typeface="Tahoma"/>
              </a:rPr>
              <a:t>seed </a:t>
            </a:r>
            <a:r>
              <a:rPr dirty="0" sz="2400" spc="-5">
                <a:latin typeface="Tahoma"/>
                <a:cs typeface="Tahoma"/>
              </a:rPr>
              <a:t>selection is not </a:t>
            </a:r>
            <a:r>
              <a:rPr dirty="0" sz="2400" spc="-10">
                <a:latin typeface="Tahoma"/>
                <a:cs typeface="Tahoma"/>
              </a:rPr>
              <a:t>very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robust.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20">
                <a:latin typeface="Tahoma"/>
                <a:cs typeface="Tahoma"/>
              </a:rPr>
              <a:t>It’s </a:t>
            </a:r>
            <a:r>
              <a:rPr dirty="0" sz="2000" spc="-5">
                <a:latin typeface="Tahoma"/>
                <a:cs typeface="Tahoma"/>
              </a:rPr>
              <a:t>easy to get a suboptimal</a:t>
            </a:r>
            <a:r>
              <a:rPr dirty="0" sz="2000" spc="2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clustering.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1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Better </a:t>
            </a:r>
            <a:r>
              <a:rPr dirty="0" sz="2400" spc="-15">
                <a:latin typeface="Tahoma"/>
                <a:cs typeface="Tahoma"/>
              </a:rPr>
              <a:t>ways </a:t>
            </a:r>
            <a:r>
              <a:rPr dirty="0" sz="2400" spc="-5">
                <a:latin typeface="Tahoma"/>
                <a:cs typeface="Tahoma"/>
              </a:rPr>
              <a:t>of computing initial</a:t>
            </a:r>
            <a:r>
              <a:rPr dirty="0" sz="2400" spc="3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centroids: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Select seeds using some</a:t>
            </a:r>
            <a:r>
              <a:rPr dirty="0" sz="2000" spc="-7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heuristics</a:t>
            </a:r>
            <a:endParaRPr sz="2000">
              <a:latin typeface="Tahoma"/>
              <a:cs typeface="Tahoma"/>
            </a:endParaRPr>
          </a:p>
          <a:p>
            <a:pPr lvl="2" marL="1155700" indent="-22860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800" spc="-25">
                <a:latin typeface="Tahoma"/>
                <a:cs typeface="Tahoma"/>
              </a:rPr>
              <a:t>e.g., </a:t>
            </a:r>
            <a:r>
              <a:rPr dirty="0" sz="1800" spc="-5">
                <a:latin typeface="Tahoma"/>
                <a:cs typeface="Tahoma"/>
              </a:rPr>
              <a:t>exclude outliers </a:t>
            </a:r>
            <a:r>
              <a:rPr dirty="0" sz="1800" spc="-10">
                <a:latin typeface="Tahoma"/>
                <a:cs typeface="Tahoma"/>
              </a:rPr>
              <a:t>from </a:t>
            </a:r>
            <a:r>
              <a:rPr dirty="0" sz="1800" spc="-5">
                <a:latin typeface="Tahoma"/>
                <a:cs typeface="Tahoma"/>
              </a:rPr>
              <a:t>the </a:t>
            </a:r>
            <a:r>
              <a:rPr dirty="0" sz="1800">
                <a:latin typeface="Tahoma"/>
                <a:cs typeface="Tahoma"/>
              </a:rPr>
              <a:t>seed</a:t>
            </a:r>
            <a:r>
              <a:rPr dirty="0" sz="1800" spc="1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set</a:t>
            </a:r>
            <a:endParaRPr sz="1800">
              <a:latin typeface="Tahoma"/>
              <a:cs typeface="Tahoma"/>
            </a:endParaRPr>
          </a:p>
          <a:p>
            <a:pPr lvl="1" marL="755650" marR="5080" indent="-285750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70">
                <a:latin typeface="Tahoma"/>
                <a:cs typeface="Tahoma"/>
              </a:rPr>
              <a:t>Try </a:t>
            </a:r>
            <a:r>
              <a:rPr dirty="0" sz="2000" spc="-5">
                <a:latin typeface="Tahoma"/>
                <a:cs typeface="Tahoma"/>
              </a:rPr>
              <a:t>out multiple starting points, and then choose the clustering  with lowest</a:t>
            </a:r>
            <a:r>
              <a:rPr dirty="0" sz="2000" spc="-4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cost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4285488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27347" y="253745"/>
            <a:ext cx="935736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45864" y="253745"/>
            <a:ext cx="814565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443221" y="253745"/>
            <a:ext cx="2125979" cy="754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550"/>
              </a:lnSpc>
            </a:pPr>
            <a:r>
              <a:rPr dirty="0" sz="3600" spc="-5"/>
              <a:t>Initialization of </a:t>
            </a:r>
            <a:r>
              <a:rPr dirty="0" sz="3800" spc="-530" i="1">
                <a:latin typeface="Tahoma"/>
                <a:cs typeface="Tahoma"/>
              </a:rPr>
              <a:t>K</a:t>
            </a:r>
            <a:r>
              <a:rPr dirty="0" sz="3800" spc="-790" i="1">
                <a:latin typeface="Tahoma"/>
                <a:cs typeface="Tahoma"/>
              </a:rPr>
              <a:t> </a:t>
            </a:r>
            <a:r>
              <a:rPr dirty="0" sz="3600" spc="-5"/>
              <a:t>-means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53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28166" y="2669285"/>
            <a:ext cx="6489954" cy="1019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86855" y="3059620"/>
            <a:ext cx="5599324" cy="5229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79982" y="2721101"/>
            <a:ext cx="6386322" cy="9159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53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187570"/>
            <a:ext cx="7139940" cy="1546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Go</a:t>
            </a:r>
            <a:r>
              <a:rPr dirty="0" sz="2400" spc="-5">
                <a:latin typeface="Tahoma"/>
                <a:cs typeface="Tahoma"/>
              </a:rPr>
              <a:t>al: automatically create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10">
                <a:latin typeface="Tahoma"/>
                <a:cs typeface="Tahoma"/>
              </a:rPr>
              <a:t>hierarchical</a:t>
            </a:r>
            <a:r>
              <a:rPr dirty="0" sz="2400" spc="6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clustering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Tahoma"/>
                <a:cs typeface="Tahoma"/>
              </a:rPr>
              <a:t>2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approaches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solidFill>
                  <a:srgbClr val="C00000"/>
                </a:solidFill>
                <a:latin typeface="Tahoma"/>
                <a:cs typeface="Tahoma"/>
              </a:rPr>
              <a:t>top-download</a:t>
            </a:r>
            <a:r>
              <a:rPr dirty="0" sz="2000" spc="-5">
                <a:latin typeface="Tahoma"/>
                <a:cs typeface="Tahoma"/>
              </a:rPr>
              <a:t>: </a:t>
            </a:r>
            <a:r>
              <a:rPr dirty="0" sz="2000" spc="-10">
                <a:latin typeface="Tahoma"/>
                <a:cs typeface="Tahoma"/>
              </a:rPr>
              <a:t>divisive</a:t>
            </a:r>
            <a:r>
              <a:rPr dirty="0" sz="2000" spc="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clustering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solidFill>
                  <a:srgbClr val="C00000"/>
                </a:solidFill>
                <a:latin typeface="Tahoma"/>
                <a:cs typeface="Tahoma"/>
              </a:rPr>
              <a:t>bottom-up</a:t>
            </a:r>
            <a:r>
              <a:rPr dirty="0" sz="2000" spc="-5">
                <a:latin typeface="Tahoma"/>
                <a:cs typeface="Tahoma"/>
              </a:rPr>
              <a:t>: </a:t>
            </a:r>
            <a:r>
              <a:rPr dirty="0" sz="2000" spc="-10">
                <a:latin typeface="Tahoma"/>
                <a:cs typeface="Tahoma"/>
              </a:rPr>
              <a:t>hierarchical agglomerative </a:t>
            </a:r>
            <a:r>
              <a:rPr dirty="0" sz="2000" spc="-5">
                <a:latin typeface="Tahoma"/>
                <a:cs typeface="Tahoma"/>
              </a:rPr>
              <a:t>clustering</a:t>
            </a:r>
            <a:r>
              <a:rPr dirty="0" sz="2000" spc="8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(HAC)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5851398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Hierarchical</a:t>
            </a:r>
            <a:r>
              <a:rPr dirty="0" sz="3600" spc="-60"/>
              <a:t> </a:t>
            </a:r>
            <a:r>
              <a:rPr dirty="0" sz="3600" spc="-5"/>
              <a:t>Clustering</a:t>
            </a:r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1498091" y="2038362"/>
            <a:ext cx="238506" cy="2384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69136" y="1997201"/>
            <a:ext cx="297167" cy="281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44332" y="2064689"/>
            <a:ext cx="142875" cy="142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44332" y="206468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575790" y="2047735"/>
            <a:ext cx="93345" cy="179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2976" y="2109977"/>
            <a:ext cx="237744" cy="2377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83245" y="2068067"/>
            <a:ext cx="297180" cy="2819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58645" y="2136127"/>
            <a:ext cx="142875" cy="1428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58645" y="2136127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790103" y="2119172"/>
            <a:ext cx="93345" cy="179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3842" y="1466862"/>
            <a:ext cx="238506" cy="2384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54885" y="1425702"/>
            <a:ext cx="297167" cy="2819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830082" y="1493189"/>
            <a:ext cx="142875" cy="14286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30082" y="149318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861540" y="1476235"/>
            <a:ext cx="93345" cy="179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69592" y="1395983"/>
            <a:ext cx="238506" cy="2377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040635" y="1354074"/>
            <a:ext cx="297167" cy="2819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115832" y="1421752"/>
            <a:ext cx="142875" cy="14286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115832" y="142175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147303" y="1404797"/>
            <a:ext cx="93345" cy="179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212592" y="1895855"/>
            <a:ext cx="238506" cy="2377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183635" y="1853933"/>
            <a:ext cx="297167" cy="2819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258845" y="1921814"/>
            <a:ext cx="142875" cy="1428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258845" y="1921814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290303" y="1904860"/>
            <a:ext cx="93345" cy="179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solidFill>
                  <a:srgbClr val="C00000"/>
                </a:solidFill>
                <a:latin typeface="Calibri"/>
                <a:cs typeface="Calibri"/>
              </a:rPr>
              <a:t>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832610" y="3069335"/>
            <a:ext cx="237744" cy="2377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02892" y="3027426"/>
            <a:ext cx="297167" cy="2819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878634" y="3095523"/>
            <a:ext cx="142875" cy="14286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878634" y="3095510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046732" y="3069335"/>
            <a:ext cx="237744" cy="2377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017776" y="3027426"/>
            <a:ext cx="297167" cy="2819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092947" y="3095523"/>
            <a:ext cx="142875" cy="14286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092947" y="3095510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910105" y="3078556"/>
            <a:ext cx="307340" cy="179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26695" algn="l"/>
              </a:tabLst>
            </a:pPr>
            <a:r>
              <a:rPr dirty="0" sz="1050" b="1">
                <a:solidFill>
                  <a:srgbClr val="C00000"/>
                </a:solidFill>
                <a:latin typeface="Calibri"/>
                <a:cs typeface="Calibri"/>
              </a:rPr>
              <a:t>7	8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118360" y="2569464"/>
            <a:ext cx="237744" cy="23774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088642" y="2527554"/>
            <a:ext cx="297167" cy="28192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164384" y="2595448"/>
            <a:ext cx="142875" cy="14287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164384" y="2595448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475482" y="3426714"/>
            <a:ext cx="238506" cy="23774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446526" y="3384803"/>
            <a:ext cx="297167" cy="28192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521709" y="3452710"/>
            <a:ext cx="142875" cy="1428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521709" y="3452710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547109" y="3284220"/>
            <a:ext cx="237743" cy="23774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489959" y="3242310"/>
            <a:ext cx="352031" cy="28192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593147" y="3309835"/>
            <a:ext cx="142875" cy="14287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593147" y="3309835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3553180" y="3292881"/>
            <a:ext cx="191770" cy="322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515">
              <a:lnSpc>
                <a:spcPts val="1195"/>
              </a:lnSpc>
            </a:pPr>
            <a:r>
              <a:rPr dirty="0" sz="1050" spc="-105" b="1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dirty="0" sz="1050" b="1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ts val="1195"/>
              </a:lnSpc>
            </a:pPr>
            <a:r>
              <a:rPr dirty="0" sz="1050" b="1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904488" y="3212592"/>
            <a:ext cx="237743" cy="23774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847325" y="3170669"/>
            <a:ext cx="352043" cy="28193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950334" y="3238398"/>
            <a:ext cx="142875" cy="14287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226527" y="1156611"/>
            <a:ext cx="3075165" cy="286858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3954335" y="3221431"/>
            <a:ext cx="147955" cy="179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5" b="1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dirty="0" sz="1050" b="1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594859" y="2403348"/>
            <a:ext cx="454151" cy="38100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526023" y="3537216"/>
            <a:ext cx="237744" cy="23849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496293" y="3496055"/>
            <a:ext cx="297179" cy="28192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572137" y="3563505"/>
            <a:ext cx="142875" cy="14287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572125" y="3563505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740146" y="3537216"/>
            <a:ext cx="238505" cy="23849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711177" y="3496055"/>
            <a:ext cx="297179" cy="28192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786450" y="3563505"/>
            <a:ext cx="142875" cy="14287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786450" y="3563505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025896" y="3537216"/>
            <a:ext cx="238505" cy="23849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996927" y="3496055"/>
            <a:ext cx="297179" cy="28192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072200" y="3563505"/>
            <a:ext cx="142875" cy="14287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072200" y="3563505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240779" y="3537216"/>
            <a:ext cx="237744" cy="23849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211049" y="3496055"/>
            <a:ext cx="297180" cy="28192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286512" y="3563505"/>
            <a:ext cx="142875" cy="14287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286512" y="3563505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5603595" y="3546550"/>
            <a:ext cx="807720" cy="179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26695" algn="l"/>
                <a:tab pos="512445" algn="l"/>
                <a:tab pos="726440" algn="l"/>
              </a:tabLst>
            </a:pPr>
            <a:r>
              <a:rPr dirty="0" sz="1050" b="1">
                <a:solidFill>
                  <a:srgbClr val="C00000"/>
                </a:solidFill>
                <a:latin typeface="Calibri"/>
                <a:cs typeface="Calibri"/>
              </a:rPr>
              <a:t>3	4	1	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240273" y="2823210"/>
            <a:ext cx="237744" cy="23774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210543" y="2781300"/>
            <a:ext cx="297179" cy="28192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286375" y="2849130"/>
            <a:ext cx="142875" cy="14287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286375" y="2849130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2195855" y="2578493"/>
            <a:ext cx="3215005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endParaRPr sz="105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735"/>
              </a:spcBef>
            </a:pPr>
            <a:r>
              <a:rPr dirty="0" sz="1050" b="1">
                <a:solidFill>
                  <a:srgbClr val="C00000"/>
                </a:solidFill>
                <a:latin typeface="Calibri"/>
                <a:cs typeface="Calibri"/>
              </a:rPr>
              <a:t>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454645" y="3537216"/>
            <a:ext cx="238505" cy="23849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425676" y="3496055"/>
            <a:ext cx="297179" cy="281927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500963" y="3563505"/>
            <a:ext cx="142875" cy="14287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500963" y="3563505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669530" y="3537216"/>
            <a:ext cx="237744" cy="23849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639799" y="3496055"/>
            <a:ext cx="297179" cy="28192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715275" y="3563505"/>
            <a:ext cx="142875" cy="14287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715275" y="3563505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/>
          <p:nvPr/>
        </p:nvSpPr>
        <p:spPr>
          <a:xfrm>
            <a:off x="7532420" y="3546550"/>
            <a:ext cx="307340" cy="179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26695" algn="l"/>
              </a:tabLst>
            </a:pPr>
            <a:r>
              <a:rPr dirty="0" sz="1050" b="1">
                <a:solidFill>
                  <a:srgbClr val="C00000"/>
                </a:solidFill>
                <a:latin typeface="Calibri"/>
                <a:cs typeface="Calibri"/>
              </a:rPr>
              <a:t>7	8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168895" y="3180588"/>
            <a:ext cx="238505" cy="23774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139926" y="3138665"/>
            <a:ext cx="297179" cy="28193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215213" y="3206318"/>
            <a:ext cx="142875" cy="14287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215199" y="3206318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 txBox="1"/>
          <p:nvPr/>
        </p:nvSpPr>
        <p:spPr>
          <a:xfrm>
            <a:off x="7246670" y="3189363"/>
            <a:ext cx="93345" cy="179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6740652" y="3537216"/>
            <a:ext cx="237744" cy="23849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710933" y="3496055"/>
            <a:ext cx="297167" cy="281927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786574" y="3563505"/>
            <a:ext cx="142875" cy="142875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786574" y="3563505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6954773" y="3537216"/>
            <a:ext cx="237744" cy="23849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897611" y="3496055"/>
            <a:ext cx="352044" cy="281927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000887" y="3563505"/>
            <a:ext cx="142875" cy="142875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000887" y="3563505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 txBox="1"/>
          <p:nvPr/>
        </p:nvSpPr>
        <p:spPr>
          <a:xfrm>
            <a:off x="6818045" y="3546550"/>
            <a:ext cx="334645" cy="179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solidFill>
                  <a:srgbClr val="C00000"/>
                </a:solidFill>
                <a:latin typeface="Calibri"/>
                <a:cs typeface="Calibri"/>
              </a:rPr>
              <a:t>9  </a:t>
            </a:r>
            <a:r>
              <a:rPr dirty="0" sz="1050" spc="1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50" spc="-55" b="1">
                <a:solidFill>
                  <a:srgbClr val="C00000"/>
                </a:solidFill>
                <a:latin typeface="Calibri"/>
                <a:cs typeface="Calibri"/>
              </a:rPr>
              <a:t>10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454902" y="3394709"/>
            <a:ext cx="237744" cy="237744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397752" y="3352800"/>
            <a:ext cx="352031" cy="281927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500825" y="3420630"/>
            <a:ext cx="142875" cy="142875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500825" y="3420630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 txBox="1"/>
          <p:nvPr/>
        </p:nvSpPr>
        <p:spPr>
          <a:xfrm>
            <a:off x="6504825" y="3403676"/>
            <a:ext cx="147955" cy="179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5" b="1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dirty="0" sz="1050" b="1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5644362" y="3335705"/>
            <a:ext cx="214629" cy="228600"/>
          </a:xfrm>
          <a:custGeom>
            <a:avLst/>
            <a:gdLst/>
            <a:ahLst/>
            <a:cxnLst/>
            <a:rect l="l" t="t" r="r" b="b"/>
            <a:pathLst>
              <a:path w="214629" h="228600">
                <a:moveTo>
                  <a:pt x="0" y="228600"/>
                </a:moveTo>
                <a:lnTo>
                  <a:pt x="0" y="0"/>
                </a:lnTo>
                <a:lnTo>
                  <a:pt x="214312" y="0"/>
                </a:lnTo>
                <a:lnTo>
                  <a:pt x="214312" y="227012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144424" y="3335705"/>
            <a:ext cx="214629" cy="228600"/>
          </a:xfrm>
          <a:custGeom>
            <a:avLst/>
            <a:gdLst/>
            <a:ahLst/>
            <a:cxnLst/>
            <a:rect l="l" t="t" r="r" b="b"/>
            <a:pathLst>
              <a:path w="214629" h="228600">
                <a:moveTo>
                  <a:pt x="0" y="228600"/>
                </a:moveTo>
                <a:lnTo>
                  <a:pt x="0" y="0"/>
                </a:lnTo>
                <a:lnTo>
                  <a:pt x="214312" y="0"/>
                </a:lnTo>
                <a:lnTo>
                  <a:pt x="214312" y="227012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858813" y="3335705"/>
            <a:ext cx="214629" cy="228600"/>
          </a:xfrm>
          <a:custGeom>
            <a:avLst/>
            <a:gdLst/>
            <a:ahLst/>
            <a:cxnLst/>
            <a:rect l="l" t="t" r="r" b="b"/>
            <a:pathLst>
              <a:path w="214629" h="228600">
                <a:moveTo>
                  <a:pt x="0" y="228600"/>
                </a:moveTo>
                <a:lnTo>
                  <a:pt x="0" y="0"/>
                </a:lnTo>
                <a:lnTo>
                  <a:pt x="214312" y="0"/>
                </a:lnTo>
                <a:lnTo>
                  <a:pt x="214312" y="227012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7573188" y="3335705"/>
            <a:ext cx="214629" cy="228600"/>
          </a:xfrm>
          <a:custGeom>
            <a:avLst/>
            <a:gdLst/>
            <a:ahLst/>
            <a:cxnLst/>
            <a:rect l="l" t="t" r="r" b="b"/>
            <a:pathLst>
              <a:path w="214629" h="228600">
                <a:moveTo>
                  <a:pt x="0" y="228600"/>
                </a:moveTo>
                <a:lnTo>
                  <a:pt x="0" y="0"/>
                </a:lnTo>
                <a:lnTo>
                  <a:pt x="214312" y="0"/>
                </a:lnTo>
                <a:lnTo>
                  <a:pt x="214312" y="227012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750343" y="2837268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79" h="500379">
                <a:moveTo>
                  <a:pt x="0" y="491705"/>
                </a:moveTo>
                <a:lnTo>
                  <a:pt x="0" y="0"/>
                </a:lnTo>
                <a:lnTo>
                  <a:pt x="500329" y="0"/>
                </a:lnTo>
                <a:lnTo>
                  <a:pt x="500329" y="500329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569849" y="3190951"/>
            <a:ext cx="396875" cy="233045"/>
          </a:xfrm>
          <a:custGeom>
            <a:avLst/>
            <a:gdLst/>
            <a:ahLst/>
            <a:cxnLst/>
            <a:rect l="l" t="t" r="r" b="b"/>
            <a:pathLst>
              <a:path w="396875" h="233045">
                <a:moveTo>
                  <a:pt x="0" y="232917"/>
                </a:moveTo>
                <a:lnTo>
                  <a:pt x="0" y="0"/>
                </a:lnTo>
                <a:lnTo>
                  <a:pt x="396811" y="0"/>
                </a:lnTo>
                <a:lnTo>
                  <a:pt x="396811" y="138023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285850" y="2966669"/>
            <a:ext cx="388620" cy="371475"/>
          </a:xfrm>
          <a:custGeom>
            <a:avLst/>
            <a:gdLst/>
            <a:ahLst/>
            <a:cxnLst/>
            <a:rect l="l" t="t" r="r" b="b"/>
            <a:pathLst>
              <a:path w="388620" h="371475">
                <a:moveTo>
                  <a:pt x="0" y="241541"/>
                </a:moveTo>
                <a:lnTo>
                  <a:pt x="0" y="0"/>
                </a:lnTo>
                <a:lnTo>
                  <a:pt x="388188" y="0"/>
                </a:lnTo>
                <a:lnTo>
                  <a:pt x="388188" y="370941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353532" y="2647480"/>
            <a:ext cx="647065" cy="198755"/>
          </a:xfrm>
          <a:custGeom>
            <a:avLst/>
            <a:gdLst/>
            <a:ahLst/>
            <a:cxnLst/>
            <a:rect l="l" t="t" r="r" b="b"/>
            <a:pathLst>
              <a:path w="647064" h="198755">
                <a:moveTo>
                  <a:pt x="0" y="198412"/>
                </a:moveTo>
                <a:lnTo>
                  <a:pt x="0" y="0"/>
                </a:lnTo>
                <a:lnTo>
                  <a:pt x="646976" y="0"/>
                </a:lnTo>
                <a:lnTo>
                  <a:pt x="646976" y="189788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768262" y="2466339"/>
            <a:ext cx="725170" cy="716280"/>
          </a:xfrm>
          <a:custGeom>
            <a:avLst/>
            <a:gdLst/>
            <a:ahLst/>
            <a:cxnLst/>
            <a:rect l="l" t="t" r="r" b="b"/>
            <a:pathLst>
              <a:path w="725170" h="716280">
                <a:moveTo>
                  <a:pt x="0" y="715987"/>
                </a:moveTo>
                <a:lnTo>
                  <a:pt x="0" y="0"/>
                </a:lnTo>
                <a:lnTo>
                  <a:pt x="724623" y="0"/>
                </a:lnTo>
                <a:lnTo>
                  <a:pt x="724623" y="508952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664085" y="1500174"/>
            <a:ext cx="1483995" cy="1147445"/>
          </a:xfrm>
          <a:custGeom>
            <a:avLst/>
            <a:gdLst/>
            <a:ahLst/>
            <a:cxnLst/>
            <a:rect l="l" t="t" r="r" b="b"/>
            <a:pathLst>
              <a:path w="1483995" h="1147445">
                <a:moveTo>
                  <a:pt x="0" y="1147317"/>
                </a:moveTo>
                <a:lnTo>
                  <a:pt x="0" y="0"/>
                </a:lnTo>
                <a:lnTo>
                  <a:pt x="1483741" y="0"/>
                </a:lnTo>
                <a:lnTo>
                  <a:pt x="1483741" y="966165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119" name="object 1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53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691120" cy="18345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Tahoma"/>
                <a:cs typeface="Tahoma"/>
              </a:rPr>
              <a:t>A</a:t>
            </a:r>
            <a:r>
              <a:rPr dirty="0" sz="240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top-down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approach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Start with </a:t>
            </a:r>
            <a:r>
              <a:rPr dirty="0" sz="2000">
                <a:solidFill>
                  <a:srgbClr val="006FC0"/>
                </a:solidFill>
                <a:latin typeface="Tahoma"/>
                <a:cs typeface="Tahoma"/>
              </a:rPr>
              <a:t>all </a:t>
            </a:r>
            <a:r>
              <a:rPr dirty="0" sz="2000" spc="-5">
                <a:solidFill>
                  <a:srgbClr val="006FC0"/>
                </a:solidFill>
                <a:latin typeface="Tahoma"/>
                <a:cs typeface="Tahoma"/>
              </a:rPr>
              <a:t>objects in one big</a:t>
            </a:r>
            <a:r>
              <a:rPr dirty="0" sz="2000" spc="25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dirty="0" sz="2000" spc="-5">
                <a:solidFill>
                  <a:srgbClr val="006FC0"/>
                </a:solidFill>
                <a:latin typeface="Tahoma"/>
                <a:cs typeface="Tahoma"/>
              </a:rPr>
              <a:t>cluster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Then </a:t>
            </a:r>
            <a:r>
              <a:rPr dirty="0" sz="2000" spc="-10">
                <a:solidFill>
                  <a:srgbClr val="006FC0"/>
                </a:solidFill>
                <a:latin typeface="Tahoma"/>
                <a:cs typeface="Tahoma"/>
              </a:rPr>
              <a:t>recursively </a:t>
            </a:r>
            <a:r>
              <a:rPr dirty="0" sz="2000" spc="-5">
                <a:solidFill>
                  <a:srgbClr val="006FC0"/>
                </a:solidFill>
                <a:latin typeface="Tahoma"/>
                <a:cs typeface="Tahoma"/>
              </a:rPr>
              <a:t>split </a:t>
            </a:r>
            <a:r>
              <a:rPr dirty="0" sz="2000" spc="-5">
                <a:latin typeface="Tahoma"/>
                <a:cs typeface="Tahoma"/>
              </a:rPr>
              <a:t>clusters using a flat clustering</a:t>
            </a:r>
            <a:r>
              <a:rPr dirty="0" sz="2000" spc="10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algorithm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Eventually each node </a:t>
            </a:r>
            <a:r>
              <a:rPr dirty="0" sz="2000" spc="-10">
                <a:latin typeface="Tahoma"/>
                <a:cs typeface="Tahoma"/>
              </a:rPr>
              <a:t>forms </a:t>
            </a:r>
            <a:r>
              <a:rPr dirty="0" sz="2000" spc="-5">
                <a:latin typeface="Tahoma"/>
                <a:cs typeface="Tahoma"/>
              </a:rPr>
              <a:t>a cluster on its</a:t>
            </a:r>
            <a:r>
              <a:rPr dirty="0" sz="2000" spc="4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own</a:t>
            </a:r>
            <a:endParaRPr sz="20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335"/>
              </a:spcBef>
            </a:pPr>
            <a:r>
              <a:rPr dirty="0" sz="2000" spc="-5">
                <a:latin typeface="Wingdings"/>
                <a:cs typeface="Wingdings"/>
              </a:rPr>
              <a:t>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ahoma"/>
                <a:cs typeface="Tahoma"/>
              </a:rPr>
              <a:t>Bisecting</a:t>
            </a:r>
            <a:r>
              <a:rPr dirty="0" sz="2000" spc="90">
                <a:latin typeface="Tahoma"/>
                <a:cs typeface="Tahoma"/>
              </a:rPr>
              <a:t> </a:t>
            </a:r>
            <a:r>
              <a:rPr dirty="0" sz="2100" spc="-15" i="1">
                <a:latin typeface="Tahoma"/>
                <a:cs typeface="Tahoma"/>
              </a:rPr>
              <a:t>K</a:t>
            </a:r>
            <a:r>
              <a:rPr dirty="0" sz="2000" spc="-15">
                <a:latin typeface="Tahoma"/>
                <a:cs typeface="Tahoma"/>
              </a:rPr>
              <a:t>-means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4895075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Divisive</a:t>
            </a:r>
            <a:r>
              <a:rPr dirty="0" sz="3600" spc="-60"/>
              <a:t> </a:t>
            </a:r>
            <a:r>
              <a:rPr dirty="0" sz="3600" spc="-5"/>
              <a:t>Clustering</a:t>
            </a:r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3042666" y="4022597"/>
            <a:ext cx="237744" cy="237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12935" y="3980688"/>
            <a:ext cx="297180" cy="281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88551" y="4048683"/>
            <a:ext cx="142875" cy="142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88551" y="4048683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120021" y="4031729"/>
            <a:ext cx="93345" cy="179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56788" y="4094226"/>
            <a:ext cx="237743" cy="2377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27070" y="4052315"/>
            <a:ext cx="297167" cy="2819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302863" y="4120121"/>
            <a:ext cx="142875" cy="1428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302863" y="4120121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334334" y="4103166"/>
            <a:ext cx="93345" cy="179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28415" y="3451097"/>
            <a:ext cx="237743" cy="2377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298685" y="3409188"/>
            <a:ext cx="297179" cy="2819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374301" y="3477183"/>
            <a:ext cx="142875" cy="1428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374301" y="3477183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405771" y="3460229"/>
            <a:ext cx="93345" cy="179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14165" y="3379482"/>
            <a:ext cx="237743" cy="23849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584435" y="3337547"/>
            <a:ext cx="297179" cy="2819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60051" y="3405746"/>
            <a:ext cx="142875" cy="1428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660051" y="3405746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691521" y="3388791"/>
            <a:ext cx="93345" cy="179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757165" y="3880103"/>
            <a:ext cx="237743" cy="2377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727435" y="3838181"/>
            <a:ext cx="297179" cy="2819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803063" y="3905808"/>
            <a:ext cx="142875" cy="1428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803063" y="3905808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834521" y="3888854"/>
            <a:ext cx="93345" cy="179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solidFill>
                  <a:srgbClr val="C00000"/>
                </a:solidFill>
                <a:latin typeface="Calibri"/>
                <a:cs typeface="Calibri"/>
              </a:rPr>
              <a:t>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377184" y="5053584"/>
            <a:ext cx="237743" cy="23774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347453" y="5011673"/>
            <a:ext cx="297179" cy="2819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422865" y="5079517"/>
            <a:ext cx="142875" cy="1428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422865" y="5079517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591305" y="5053584"/>
            <a:ext cx="237744" cy="2377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561575" y="5011673"/>
            <a:ext cx="297179" cy="2819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637178" y="5079517"/>
            <a:ext cx="142875" cy="1428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637178" y="5079517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662934" y="4553711"/>
            <a:ext cx="237743" cy="23774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633203" y="4511802"/>
            <a:ext cx="297179" cy="28192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708615" y="4579442"/>
            <a:ext cx="142875" cy="14287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708615" y="457944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3454323" y="4562487"/>
            <a:ext cx="379095" cy="679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050" b="1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26695" algn="l"/>
              </a:tabLst>
            </a:pPr>
            <a:r>
              <a:rPr dirty="0" sz="1050" b="1">
                <a:solidFill>
                  <a:srgbClr val="C00000"/>
                </a:solidFill>
                <a:latin typeface="Calibri"/>
                <a:cs typeface="Calibri"/>
              </a:rPr>
              <a:t>7	8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020055" y="5410961"/>
            <a:ext cx="237744" cy="23774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990325" y="5369052"/>
            <a:ext cx="297179" cy="28192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065941" y="5436704"/>
            <a:ext cx="142875" cy="1428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065928" y="5436704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091684" y="5267705"/>
            <a:ext cx="237743" cy="23774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034521" y="5225783"/>
            <a:ext cx="352044" cy="28193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137378" y="5293829"/>
            <a:ext cx="142875" cy="14287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137378" y="529382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5097398" y="5276875"/>
            <a:ext cx="191770" cy="322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515">
              <a:lnSpc>
                <a:spcPts val="1190"/>
              </a:lnSpc>
            </a:pPr>
            <a:r>
              <a:rPr dirty="0" sz="1050" spc="-105" b="1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dirty="0" sz="1050" b="1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ts val="1190"/>
              </a:lnSpc>
            </a:pPr>
            <a:r>
              <a:rPr dirty="0" sz="1050" b="1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448300" y="5196078"/>
            <a:ext cx="238505" cy="23850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391911" y="5154917"/>
            <a:ext cx="352031" cy="28194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494566" y="5222392"/>
            <a:ext cx="142875" cy="14287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494566" y="522239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5498566" y="5205438"/>
            <a:ext cx="147955" cy="179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5" b="1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dirty="0" sz="1050" b="1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214549" y="3929075"/>
            <a:ext cx="4215130" cy="786130"/>
          </a:xfrm>
          <a:custGeom>
            <a:avLst/>
            <a:gdLst/>
            <a:ahLst/>
            <a:cxnLst/>
            <a:rect l="l" t="t" r="r" b="b"/>
            <a:pathLst>
              <a:path w="4215130" h="786129">
                <a:moveTo>
                  <a:pt x="0" y="785812"/>
                </a:moveTo>
                <a:lnTo>
                  <a:pt x="4214837" y="0"/>
                </a:lnTo>
              </a:path>
            </a:pathLst>
          </a:custGeom>
          <a:ln w="1270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357687" y="4251756"/>
            <a:ext cx="357505" cy="1643380"/>
          </a:xfrm>
          <a:custGeom>
            <a:avLst/>
            <a:gdLst/>
            <a:ahLst/>
            <a:cxnLst/>
            <a:rect l="l" t="t" r="r" b="b"/>
            <a:pathLst>
              <a:path w="357504" h="1643379">
                <a:moveTo>
                  <a:pt x="357187" y="0"/>
                </a:moveTo>
                <a:lnTo>
                  <a:pt x="0" y="1643075"/>
                </a:lnTo>
              </a:path>
            </a:pathLst>
          </a:custGeom>
          <a:ln w="1270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143375" y="3214687"/>
            <a:ext cx="214629" cy="1143000"/>
          </a:xfrm>
          <a:custGeom>
            <a:avLst/>
            <a:gdLst/>
            <a:ahLst/>
            <a:cxnLst/>
            <a:rect l="l" t="t" r="r" b="b"/>
            <a:pathLst>
              <a:path w="214629" h="1143000">
                <a:moveTo>
                  <a:pt x="214312" y="0"/>
                </a:moveTo>
                <a:lnTo>
                  <a:pt x="0" y="1143012"/>
                </a:lnTo>
              </a:path>
            </a:pathLst>
          </a:custGeom>
          <a:ln w="1270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768803" y="3714750"/>
            <a:ext cx="1428750" cy="357505"/>
          </a:xfrm>
          <a:custGeom>
            <a:avLst/>
            <a:gdLst/>
            <a:ahLst/>
            <a:cxnLst/>
            <a:rect l="l" t="t" r="r" b="b"/>
            <a:pathLst>
              <a:path w="1428750" h="357504">
                <a:moveTo>
                  <a:pt x="0" y="0"/>
                </a:moveTo>
                <a:lnTo>
                  <a:pt x="1428762" y="357187"/>
                </a:lnTo>
              </a:path>
            </a:pathLst>
          </a:custGeom>
          <a:ln w="1270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125990" y="4857762"/>
            <a:ext cx="1428750" cy="142875"/>
          </a:xfrm>
          <a:custGeom>
            <a:avLst/>
            <a:gdLst/>
            <a:ahLst/>
            <a:cxnLst/>
            <a:rect l="l" t="t" r="r" b="b"/>
            <a:pathLst>
              <a:path w="1428750" h="142875">
                <a:moveTo>
                  <a:pt x="0" y="0"/>
                </a:moveTo>
                <a:lnTo>
                  <a:pt x="1428762" y="142875"/>
                </a:lnTo>
              </a:path>
            </a:pathLst>
          </a:custGeom>
          <a:ln w="1270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660684" y="4509198"/>
            <a:ext cx="1071880" cy="1214755"/>
          </a:xfrm>
          <a:custGeom>
            <a:avLst/>
            <a:gdLst/>
            <a:ahLst/>
            <a:cxnLst/>
            <a:rect l="l" t="t" r="r" b="b"/>
            <a:pathLst>
              <a:path w="1071879" h="1214754">
                <a:moveTo>
                  <a:pt x="0" y="0"/>
                </a:moveTo>
                <a:lnTo>
                  <a:pt x="1071575" y="1214450"/>
                </a:lnTo>
              </a:path>
            </a:pathLst>
          </a:custGeom>
          <a:ln w="1270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571875" y="3286125"/>
            <a:ext cx="71755" cy="643255"/>
          </a:xfrm>
          <a:custGeom>
            <a:avLst/>
            <a:gdLst/>
            <a:ahLst/>
            <a:cxnLst/>
            <a:rect l="l" t="t" r="r" b="b"/>
            <a:pathLst>
              <a:path w="71754" h="643254">
                <a:moveTo>
                  <a:pt x="0" y="0"/>
                </a:moveTo>
                <a:lnTo>
                  <a:pt x="71437" y="642937"/>
                </a:lnTo>
              </a:path>
            </a:pathLst>
          </a:custGeom>
          <a:ln w="1270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214674" y="3874884"/>
            <a:ext cx="142875" cy="474345"/>
          </a:xfrm>
          <a:custGeom>
            <a:avLst/>
            <a:gdLst/>
            <a:ahLst/>
            <a:cxnLst/>
            <a:rect l="l" t="t" r="r" b="b"/>
            <a:pathLst>
              <a:path w="142875" h="474345">
                <a:moveTo>
                  <a:pt x="142875" y="0"/>
                </a:moveTo>
                <a:lnTo>
                  <a:pt x="0" y="474192"/>
                </a:lnTo>
              </a:path>
            </a:pathLst>
          </a:custGeom>
          <a:ln w="1270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571862" y="4920576"/>
            <a:ext cx="62865" cy="580390"/>
          </a:xfrm>
          <a:custGeom>
            <a:avLst/>
            <a:gdLst/>
            <a:ahLst/>
            <a:cxnLst/>
            <a:rect l="l" t="t" r="r" b="b"/>
            <a:pathLst>
              <a:path w="62864" h="580389">
                <a:moveTo>
                  <a:pt x="62814" y="0"/>
                </a:moveTo>
                <a:lnTo>
                  <a:pt x="0" y="580136"/>
                </a:lnTo>
              </a:path>
            </a:pathLst>
          </a:custGeom>
          <a:ln w="1270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786312" y="5357825"/>
            <a:ext cx="777240" cy="168910"/>
          </a:xfrm>
          <a:custGeom>
            <a:avLst/>
            <a:gdLst/>
            <a:ahLst/>
            <a:cxnLst/>
            <a:rect l="l" t="t" r="r" b="b"/>
            <a:pathLst>
              <a:path w="777239" h="168910">
                <a:moveTo>
                  <a:pt x="777189" y="168757"/>
                </a:moveTo>
                <a:lnTo>
                  <a:pt x="0" y="0"/>
                </a:lnTo>
              </a:path>
            </a:pathLst>
          </a:custGeom>
          <a:ln w="12700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68" name="object 6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53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426325" cy="1912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HA</a:t>
            </a:r>
            <a:r>
              <a:rPr dirty="0" sz="2400" spc="-5">
                <a:latin typeface="Tahoma"/>
                <a:cs typeface="Tahoma"/>
              </a:rPr>
              <a:t>C creates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15">
                <a:latin typeface="Tahoma"/>
                <a:cs typeface="Tahoma"/>
              </a:rPr>
              <a:t>hierarchy </a:t>
            </a:r>
            <a:r>
              <a:rPr dirty="0" sz="2400" spc="-5">
                <a:latin typeface="Tahoma"/>
                <a:cs typeface="Tahoma"/>
              </a:rPr>
              <a:t>in the </a:t>
            </a:r>
            <a:r>
              <a:rPr dirty="0" sz="2400" spc="-10">
                <a:latin typeface="Tahoma"/>
                <a:cs typeface="Tahoma"/>
              </a:rPr>
              <a:t>form </a:t>
            </a:r>
            <a:r>
              <a:rPr dirty="0" sz="2400" spc="-5">
                <a:latin typeface="Tahoma"/>
                <a:cs typeface="Tahoma"/>
              </a:rPr>
              <a:t>of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binary</a:t>
            </a:r>
            <a:r>
              <a:rPr dirty="0" sz="2400" spc="5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tree</a:t>
            </a:r>
            <a:r>
              <a:rPr dirty="0" sz="2400" spc="-5"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5">
                <a:latin typeface="Tahoma"/>
                <a:cs typeface="Tahoma"/>
              </a:rPr>
              <a:t>bottom-up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approach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Start with </a:t>
            </a:r>
            <a:r>
              <a:rPr dirty="0" sz="2000" spc="-5">
                <a:solidFill>
                  <a:srgbClr val="006FC0"/>
                </a:solidFill>
                <a:latin typeface="Tahoma"/>
                <a:cs typeface="Tahoma"/>
              </a:rPr>
              <a:t>each object in a </a:t>
            </a:r>
            <a:r>
              <a:rPr dirty="0" sz="2000" spc="-10">
                <a:solidFill>
                  <a:srgbClr val="006FC0"/>
                </a:solidFill>
                <a:latin typeface="Tahoma"/>
                <a:cs typeface="Tahoma"/>
              </a:rPr>
              <a:t>separate</a:t>
            </a:r>
            <a:r>
              <a:rPr dirty="0" sz="2000" spc="35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dirty="0" sz="2000" spc="-5">
                <a:solidFill>
                  <a:srgbClr val="006FC0"/>
                </a:solidFill>
                <a:latin typeface="Tahoma"/>
                <a:cs typeface="Tahoma"/>
              </a:rPr>
              <a:t>cluster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Then </a:t>
            </a:r>
            <a:r>
              <a:rPr dirty="0" sz="2000" spc="-5">
                <a:solidFill>
                  <a:srgbClr val="006FC0"/>
                </a:solidFill>
                <a:latin typeface="Tahoma"/>
                <a:cs typeface="Tahoma"/>
              </a:rPr>
              <a:t>repeatedly </a:t>
            </a:r>
            <a:r>
              <a:rPr dirty="0" sz="2000" spc="-10">
                <a:solidFill>
                  <a:srgbClr val="006FC0"/>
                </a:solidFill>
                <a:latin typeface="Tahoma"/>
                <a:cs typeface="Tahoma"/>
              </a:rPr>
              <a:t>merge </a:t>
            </a:r>
            <a:r>
              <a:rPr dirty="0" sz="2000" spc="-5">
                <a:latin typeface="Tahoma"/>
                <a:cs typeface="Tahoma"/>
              </a:rPr>
              <a:t>two clusters that </a:t>
            </a:r>
            <a:r>
              <a:rPr dirty="0" sz="2000" spc="-10">
                <a:latin typeface="Tahoma"/>
                <a:cs typeface="Tahoma"/>
              </a:rPr>
              <a:t>are </a:t>
            </a:r>
            <a:r>
              <a:rPr dirty="0" sz="2000" spc="-5">
                <a:latin typeface="Tahoma"/>
                <a:cs typeface="Tahoma"/>
              </a:rPr>
              <a:t>most</a:t>
            </a:r>
            <a:r>
              <a:rPr dirty="0" sz="2000" spc="6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similar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Until </a:t>
            </a:r>
            <a:r>
              <a:rPr dirty="0" sz="2000" spc="-10">
                <a:latin typeface="Tahoma"/>
                <a:cs typeface="Tahoma"/>
              </a:rPr>
              <a:t>there </a:t>
            </a:r>
            <a:r>
              <a:rPr dirty="0" sz="2000" spc="-5">
                <a:latin typeface="Tahoma"/>
                <a:cs typeface="Tahoma"/>
              </a:rPr>
              <a:t>is only one</a:t>
            </a:r>
            <a:r>
              <a:rPr dirty="0" sz="2000" spc="20">
                <a:latin typeface="Tahoma"/>
                <a:cs typeface="Tahoma"/>
              </a:rPr>
              <a:t> </a:t>
            </a:r>
            <a:r>
              <a:rPr dirty="0" sz="2000" spc="-40">
                <a:latin typeface="Tahoma"/>
                <a:cs typeface="Tahoma"/>
              </a:rPr>
              <a:t>cluster.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1084" y="330708"/>
            <a:ext cx="8297418" cy="673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136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0"/>
              <a:t>Hierarchical </a:t>
            </a:r>
            <a:r>
              <a:rPr dirty="0" spc="-5"/>
              <a:t>Agglomerative</a:t>
            </a:r>
            <a:r>
              <a:rPr dirty="0"/>
              <a:t> </a:t>
            </a:r>
            <a:r>
              <a:rPr dirty="0" spc="-5"/>
              <a:t>Clustering</a:t>
            </a:r>
          </a:p>
        </p:txBody>
      </p:sp>
      <p:sp>
        <p:nvSpPr>
          <p:cNvPr id="5" name="object 5"/>
          <p:cNvSpPr/>
          <p:nvPr/>
        </p:nvSpPr>
        <p:spPr>
          <a:xfrm>
            <a:off x="1953767" y="5189994"/>
            <a:ext cx="738378" cy="524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00223" y="5216334"/>
            <a:ext cx="642397" cy="4283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00233" y="5216455"/>
            <a:ext cx="642620" cy="428625"/>
          </a:xfrm>
          <a:custGeom>
            <a:avLst/>
            <a:gdLst/>
            <a:ahLst/>
            <a:cxnLst/>
            <a:rect l="l" t="t" r="r" b="b"/>
            <a:pathLst>
              <a:path w="642619" h="428625">
                <a:moveTo>
                  <a:pt x="58042" y="141077"/>
                </a:moveTo>
                <a:lnTo>
                  <a:pt x="77632" y="73592"/>
                </a:lnTo>
                <a:lnTo>
                  <a:pt x="144084" y="38435"/>
                </a:lnTo>
                <a:lnTo>
                  <a:pt x="160813" y="37652"/>
                </a:lnTo>
                <a:lnTo>
                  <a:pt x="177341" y="39375"/>
                </a:lnTo>
                <a:lnTo>
                  <a:pt x="193328" y="43547"/>
                </a:lnTo>
                <a:lnTo>
                  <a:pt x="208435" y="50107"/>
                </a:lnTo>
                <a:lnTo>
                  <a:pt x="228436" y="27981"/>
                </a:lnTo>
                <a:lnTo>
                  <a:pt x="255294" y="14991"/>
                </a:lnTo>
                <a:lnTo>
                  <a:pt x="285554" y="12098"/>
                </a:lnTo>
                <a:lnTo>
                  <a:pt x="315763" y="20262"/>
                </a:lnTo>
                <a:lnTo>
                  <a:pt x="322532" y="23526"/>
                </a:lnTo>
                <a:lnTo>
                  <a:pt x="328742" y="27666"/>
                </a:lnTo>
                <a:lnTo>
                  <a:pt x="334203" y="32555"/>
                </a:lnTo>
                <a:lnTo>
                  <a:pt x="350065" y="14075"/>
                </a:lnTo>
                <a:lnTo>
                  <a:pt x="371741" y="2941"/>
                </a:lnTo>
                <a:lnTo>
                  <a:pt x="396433" y="0"/>
                </a:lnTo>
                <a:lnTo>
                  <a:pt x="421338" y="6101"/>
                </a:lnTo>
                <a:lnTo>
                  <a:pt x="427782" y="9450"/>
                </a:lnTo>
                <a:lnTo>
                  <a:pt x="433743" y="13429"/>
                </a:lnTo>
                <a:lnTo>
                  <a:pt x="439165" y="17999"/>
                </a:lnTo>
                <a:lnTo>
                  <a:pt x="443995" y="23119"/>
                </a:lnTo>
                <a:lnTo>
                  <a:pt x="466525" y="7013"/>
                </a:lnTo>
                <a:lnTo>
                  <a:pt x="493203" y="213"/>
                </a:lnTo>
                <a:lnTo>
                  <a:pt x="520749" y="2965"/>
                </a:lnTo>
                <a:lnTo>
                  <a:pt x="545887" y="15512"/>
                </a:lnTo>
                <a:lnTo>
                  <a:pt x="554676" y="23538"/>
                </a:lnTo>
                <a:lnTo>
                  <a:pt x="561767" y="32746"/>
                </a:lnTo>
                <a:lnTo>
                  <a:pt x="567016" y="42915"/>
                </a:lnTo>
                <a:lnTo>
                  <a:pt x="570284" y="53828"/>
                </a:lnTo>
                <a:lnTo>
                  <a:pt x="598452" y="66676"/>
                </a:lnTo>
                <a:lnTo>
                  <a:pt x="618326" y="87623"/>
                </a:lnTo>
                <a:lnTo>
                  <a:pt x="628111" y="113817"/>
                </a:lnTo>
                <a:lnTo>
                  <a:pt x="626011" y="142410"/>
                </a:lnTo>
                <a:lnTo>
                  <a:pt x="625046" y="145636"/>
                </a:lnTo>
                <a:lnTo>
                  <a:pt x="623827" y="148811"/>
                </a:lnTo>
                <a:lnTo>
                  <a:pt x="622379" y="151885"/>
                </a:lnTo>
                <a:lnTo>
                  <a:pt x="640002" y="184504"/>
                </a:lnTo>
                <a:lnTo>
                  <a:pt x="630134" y="252770"/>
                </a:lnTo>
                <a:lnTo>
                  <a:pt x="593079" y="286707"/>
                </a:lnTo>
                <a:lnTo>
                  <a:pt x="556682" y="298176"/>
                </a:lnTo>
                <a:lnTo>
                  <a:pt x="549649" y="328507"/>
                </a:lnTo>
                <a:lnTo>
                  <a:pt x="530980" y="353183"/>
                </a:lnTo>
                <a:lnTo>
                  <a:pt x="503468" y="369710"/>
                </a:lnTo>
                <a:lnTo>
                  <a:pt x="469903" y="375595"/>
                </a:lnTo>
                <a:lnTo>
                  <a:pt x="458078" y="374769"/>
                </a:lnTo>
                <a:lnTo>
                  <a:pt x="446544" y="372491"/>
                </a:lnTo>
                <a:lnTo>
                  <a:pt x="435463" y="368807"/>
                </a:lnTo>
                <a:lnTo>
                  <a:pt x="424996" y="363759"/>
                </a:lnTo>
                <a:lnTo>
                  <a:pt x="406104" y="395735"/>
                </a:lnTo>
                <a:lnTo>
                  <a:pt x="376234" y="417872"/>
                </a:lnTo>
                <a:lnTo>
                  <a:pt x="339421" y="428204"/>
                </a:lnTo>
                <a:lnTo>
                  <a:pt x="299697" y="424769"/>
                </a:lnTo>
                <a:lnTo>
                  <a:pt x="283620" y="418922"/>
                </a:lnTo>
                <a:lnTo>
                  <a:pt x="268987" y="410720"/>
                </a:lnTo>
                <a:lnTo>
                  <a:pt x="256105" y="400370"/>
                </a:lnTo>
                <a:lnTo>
                  <a:pt x="245278" y="388079"/>
                </a:lnTo>
                <a:lnTo>
                  <a:pt x="202297" y="402008"/>
                </a:lnTo>
                <a:lnTo>
                  <a:pt x="158308" y="399925"/>
                </a:lnTo>
                <a:lnTo>
                  <a:pt x="118387" y="382979"/>
                </a:lnTo>
                <a:lnTo>
                  <a:pt x="87607" y="352316"/>
                </a:lnTo>
                <a:lnTo>
                  <a:pt x="86795" y="351059"/>
                </a:lnTo>
                <a:lnTo>
                  <a:pt x="86388" y="350424"/>
                </a:lnTo>
                <a:lnTo>
                  <a:pt x="38606" y="338190"/>
                </a:lnTo>
                <a:lnTo>
                  <a:pt x="14379" y="298963"/>
                </a:lnTo>
                <a:lnTo>
                  <a:pt x="14274" y="286155"/>
                </a:lnTo>
                <a:lnTo>
                  <a:pt x="17189" y="273770"/>
                </a:lnTo>
                <a:lnTo>
                  <a:pt x="22966" y="262237"/>
                </a:lnTo>
                <a:lnTo>
                  <a:pt x="31448" y="251986"/>
                </a:lnTo>
                <a:lnTo>
                  <a:pt x="12301" y="236386"/>
                </a:lnTo>
                <a:lnTo>
                  <a:pt x="1570" y="216004"/>
                </a:lnTo>
                <a:lnTo>
                  <a:pt x="0" y="193436"/>
                </a:lnTo>
                <a:lnTo>
                  <a:pt x="8334" y="171277"/>
                </a:lnTo>
                <a:lnTo>
                  <a:pt x="17528" y="160197"/>
                </a:lnTo>
                <a:lnTo>
                  <a:pt x="29138" y="151486"/>
                </a:lnTo>
                <a:lnTo>
                  <a:pt x="42637" y="145455"/>
                </a:lnTo>
                <a:lnTo>
                  <a:pt x="57496" y="142410"/>
                </a:lnTo>
                <a:lnTo>
                  <a:pt x="58042" y="14107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32368" y="5466765"/>
            <a:ext cx="38100" cy="8255"/>
          </a:xfrm>
          <a:custGeom>
            <a:avLst/>
            <a:gdLst/>
            <a:ahLst/>
            <a:cxnLst/>
            <a:rect l="l" t="t" r="r" b="b"/>
            <a:pathLst>
              <a:path w="38100" h="8254">
                <a:moveTo>
                  <a:pt x="37706" y="7912"/>
                </a:moveTo>
                <a:lnTo>
                  <a:pt x="27865" y="7927"/>
                </a:lnTo>
                <a:lnTo>
                  <a:pt x="18191" y="6589"/>
                </a:lnTo>
                <a:lnTo>
                  <a:pt x="8847" y="3934"/>
                </a:lnTo>
                <a:lnTo>
                  <a:pt x="0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086838" y="5561215"/>
            <a:ext cx="16510" cy="3810"/>
          </a:xfrm>
          <a:custGeom>
            <a:avLst/>
            <a:gdLst/>
            <a:ahLst/>
            <a:cxnLst/>
            <a:rect l="l" t="t" r="r" b="b"/>
            <a:pathLst>
              <a:path w="16510" h="3810">
                <a:moveTo>
                  <a:pt x="16497" y="0"/>
                </a:moveTo>
                <a:lnTo>
                  <a:pt x="11214" y="1917"/>
                </a:lnTo>
                <a:lnTo>
                  <a:pt x="5664" y="3187"/>
                </a:lnTo>
                <a:lnTo>
                  <a:pt x="0" y="3784"/>
                </a:lnTo>
              </a:path>
            </a:pathLst>
          </a:custGeom>
          <a:ln w="12699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35530" y="5585536"/>
            <a:ext cx="10160" cy="17780"/>
          </a:xfrm>
          <a:custGeom>
            <a:avLst/>
            <a:gdLst/>
            <a:ahLst/>
            <a:cxnLst/>
            <a:rect l="l" t="t" r="r" b="b"/>
            <a:pathLst>
              <a:path w="10160" h="17779">
                <a:moveTo>
                  <a:pt x="9944" y="17259"/>
                </a:moveTo>
                <a:lnTo>
                  <a:pt x="5956" y="11849"/>
                </a:lnTo>
                <a:lnTo>
                  <a:pt x="2628" y="6057"/>
                </a:lnTo>
                <a:lnTo>
                  <a:pt x="0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25293" y="5559742"/>
            <a:ext cx="4445" cy="19050"/>
          </a:xfrm>
          <a:custGeom>
            <a:avLst/>
            <a:gdLst/>
            <a:ahLst/>
            <a:cxnLst/>
            <a:rect l="l" t="t" r="r" b="b"/>
            <a:pathLst>
              <a:path w="4444" h="19050">
                <a:moveTo>
                  <a:pt x="3962" y="0"/>
                </a:moveTo>
                <a:lnTo>
                  <a:pt x="3378" y="6426"/>
                </a:lnTo>
                <a:lnTo>
                  <a:pt x="2044" y="12776"/>
                </a:lnTo>
                <a:lnTo>
                  <a:pt x="0" y="18948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08173" y="5442699"/>
            <a:ext cx="48895" cy="71120"/>
          </a:xfrm>
          <a:custGeom>
            <a:avLst/>
            <a:gdLst/>
            <a:ahLst/>
            <a:cxnLst/>
            <a:rect l="l" t="t" r="r" b="b"/>
            <a:pathLst>
              <a:path w="48894" h="71120">
                <a:moveTo>
                  <a:pt x="0" y="0"/>
                </a:moveTo>
                <a:lnTo>
                  <a:pt x="20178" y="12388"/>
                </a:lnTo>
                <a:lnTo>
                  <a:pt x="35475" y="29057"/>
                </a:lnTo>
                <a:lnTo>
                  <a:pt x="45132" y="48898"/>
                </a:lnTo>
                <a:lnTo>
                  <a:pt x="48386" y="70802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00756" y="5367286"/>
            <a:ext cx="21590" cy="26670"/>
          </a:xfrm>
          <a:custGeom>
            <a:avLst/>
            <a:gdLst/>
            <a:ahLst/>
            <a:cxnLst/>
            <a:rect l="l" t="t" r="r" b="b"/>
            <a:pathLst>
              <a:path w="21589" h="26670">
                <a:moveTo>
                  <a:pt x="21551" y="0"/>
                </a:moveTo>
                <a:lnTo>
                  <a:pt x="17457" y="7458"/>
                </a:lnTo>
                <a:lnTo>
                  <a:pt x="12466" y="14416"/>
                </a:lnTo>
                <a:lnTo>
                  <a:pt x="6630" y="20804"/>
                </a:lnTo>
                <a:lnTo>
                  <a:pt x="0" y="26555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70607" y="5268785"/>
            <a:ext cx="1270" cy="12700"/>
          </a:xfrm>
          <a:custGeom>
            <a:avLst/>
            <a:gdLst/>
            <a:ahLst/>
            <a:cxnLst/>
            <a:rect l="l" t="t" r="r" b="b"/>
            <a:pathLst>
              <a:path w="1269" h="12700">
                <a:moveTo>
                  <a:pt x="0" y="0"/>
                </a:moveTo>
                <a:lnTo>
                  <a:pt x="812" y="4140"/>
                </a:lnTo>
                <a:lnTo>
                  <a:pt x="1193" y="8331"/>
                </a:lnTo>
                <a:lnTo>
                  <a:pt x="1130" y="12534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32989" y="5238178"/>
            <a:ext cx="11430" cy="16510"/>
          </a:xfrm>
          <a:custGeom>
            <a:avLst/>
            <a:gdLst/>
            <a:ahLst/>
            <a:cxnLst/>
            <a:rect l="l" t="t" r="r" b="b"/>
            <a:pathLst>
              <a:path w="11430" h="16510">
                <a:moveTo>
                  <a:pt x="0" y="15989"/>
                </a:moveTo>
                <a:lnTo>
                  <a:pt x="2806" y="10198"/>
                </a:lnTo>
                <a:lnTo>
                  <a:pt x="6527" y="4813"/>
                </a:lnTo>
                <a:lnTo>
                  <a:pt x="11049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329751" y="5247995"/>
            <a:ext cx="5715" cy="13970"/>
          </a:xfrm>
          <a:custGeom>
            <a:avLst/>
            <a:gdLst/>
            <a:ahLst/>
            <a:cxnLst/>
            <a:rect l="l" t="t" r="r" b="b"/>
            <a:pathLst>
              <a:path w="5714" h="13970">
                <a:moveTo>
                  <a:pt x="0" y="13792"/>
                </a:moveTo>
                <a:lnTo>
                  <a:pt x="1142" y="9004"/>
                </a:lnTo>
                <a:lnTo>
                  <a:pt x="2946" y="4368"/>
                </a:lnTo>
                <a:lnTo>
                  <a:pt x="5346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208593" y="5266461"/>
            <a:ext cx="19685" cy="13970"/>
          </a:xfrm>
          <a:custGeom>
            <a:avLst/>
            <a:gdLst/>
            <a:ahLst/>
            <a:cxnLst/>
            <a:rect l="l" t="t" r="r" b="b"/>
            <a:pathLst>
              <a:path w="19685" h="13970">
                <a:moveTo>
                  <a:pt x="0" y="0"/>
                </a:moveTo>
                <a:lnTo>
                  <a:pt x="7023" y="3733"/>
                </a:lnTo>
                <a:lnTo>
                  <a:pt x="13512" y="8229"/>
                </a:lnTo>
                <a:lnTo>
                  <a:pt x="19342" y="13385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058276" y="5357533"/>
            <a:ext cx="3810" cy="14604"/>
          </a:xfrm>
          <a:custGeom>
            <a:avLst/>
            <a:gdLst/>
            <a:ahLst/>
            <a:cxnLst/>
            <a:rect l="l" t="t" r="r" b="b"/>
            <a:pathLst>
              <a:path w="3810" h="14604">
                <a:moveTo>
                  <a:pt x="3378" y="14071"/>
                </a:moveTo>
                <a:lnTo>
                  <a:pt x="1841" y="9474"/>
                </a:lnTo>
                <a:lnTo>
                  <a:pt x="711" y="4762"/>
                </a:lnTo>
                <a:lnTo>
                  <a:pt x="0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882645" y="5189994"/>
            <a:ext cx="738378" cy="5242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928921" y="5216334"/>
            <a:ext cx="642392" cy="4283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928921" y="5216455"/>
            <a:ext cx="642620" cy="428625"/>
          </a:xfrm>
          <a:custGeom>
            <a:avLst/>
            <a:gdLst/>
            <a:ahLst/>
            <a:cxnLst/>
            <a:rect l="l" t="t" r="r" b="b"/>
            <a:pathLst>
              <a:path w="642620" h="428625">
                <a:moveTo>
                  <a:pt x="58042" y="141077"/>
                </a:moveTo>
                <a:lnTo>
                  <a:pt x="77632" y="73592"/>
                </a:lnTo>
                <a:lnTo>
                  <a:pt x="144084" y="38435"/>
                </a:lnTo>
                <a:lnTo>
                  <a:pt x="160813" y="37652"/>
                </a:lnTo>
                <a:lnTo>
                  <a:pt x="177341" y="39375"/>
                </a:lnTo>
                <a:lnTo>
                  <a:pt x="193328" y="43547"/>
                </a:lnTo>
                <a:lnTo>
                  <a:pt x="208435" y="50107"/>
                </a:lnTo>
                <a:lnTo>
                  <a:pt x="228436" y="27981"/>
                </a:lnTo>
                <a:lnTo>
                  <a:pt x="255294" y="14991"/>
                </a:lnTo>
                <a:lnTo>
                  <a:pt x="285554" y="12098"/>
                </a:lnTo>
                <a:lnTo>
                  <a:pt x="315763" y="20262"/>
                </a:lnTo>
                <a:lnTo>
                  <a:pt x="322532" y="23526"/>
                </a:lnTo>
                <a:lnTo>
                  <a:pt x="328742" y="27666"/>
                </a:lnTo>
                <a:lnTo>
                  <a:pt x="334203" y="32555"/>
                </a:lnTo>
                <a:lnTo>
                  <a:pt x="350065" y="14075"/>
                </a:lnTo>
                <a:lnTo>
                  <a:pt x="371741" y="2941"/>
                </a:lnTo>
                <a:lnTo>
                  <a:pt x="396433" y="0"/>
                </a:lnTo>
                <a:lnTo>
                  <a:pt x="421338" y="6101"/>
                </a:lnTo>
                <a:lnTo>
                  <a:pt x="427782" y="9450"/>
                </a:lnTo>
                <a:lnTo>
                  <a:pt x="433743" y="13429"/>
                </a:lnTo>
                <a:lnTo>
                  <a:pt x="439165" y="17999"/>
                </a:lnTo>
                <a:lnTo>
                  <a:pt x="443995" y="23119"/>
                </a:lnTo>
                <a:lnTo>
                  <a:pt x="466525" y="7013"/>
                </a:lnTo>
                <a:lnTo>
                  <a:pt x="493203" y="213"/>
                </a:lnTo>
                <a:lnTo>
                  <a:pt x="520749" y="2965"/>
                </a:lnTo>
                <a:lnTo>
                  <a:pt x="545887" y="15512"/>
                </a:lnTo>
                <a:lnTo>
                  <a:pt x="554676" y="23538"/>
                </a:lnTo>
                <a:lnTo>
                  <a:pt x="561767" y="32746"/>
                </a:lnTo>
                <a:lnTo>
                  <a:pt x="567016" y="42915"/>
                </a:lnTo>
                <a:lnTo>
                  <a:pt x="570284" y="53828"/>
                </a:lnTo>
                <a:lnTo>
                  <a:pt x="598452" y="66676"/>
                </a:lnTo>
                <a:lnTo>
                  <a:pt x="618326" y="87623"/>
                </a:lnTo>
                <a:lnTo>
                  <a:pt x="628111" y="113817"/>
                </a:lnTo>
                <a:lnTo>
                  <a:pt x="626011" y="142410"/>
                </a:lnTo>
                <a:lnTo>
                  <a:pt x="625046" y="145636"/>
                </a:lnTo>
                <a:lnTo>
                  <a:pt x="623827" y="148811"/>
                </a:lnTo>
                <a:lnTo>
                  <a:pt x="622379" y="151885"/>
                </a:lnTo>
                <a:lnTo>
                  <a:pt x="640002" y="184504"/>
                </a:lnTo>
                <a:lnTo>
                  <a:pt x="630128" y="252770"/>
                </a:lnTo>
                <a:lnTo>
                  <a:pt x="593074" y="286707"/>
                </a:lnTo>
                <a:lnTo>
                  <a:pt x="556682" y="298176"/>
                </a:lnTo>
                <a:lnTo>
                  <a:pt x="549649" y="328507"/>
                </a:lnTo>
                <a:lnTo>
                  <a:pt x="530980" y="353183"/>
                </a:lnTo>
                <a:lnTo>
                  <a:pt x="503468" y="369710"/>
                </a:lnTo>
                <a:lnTo>
                  <a:pt x="469903" y="375595"/>
                </a:lnTo>
                <a:lnTo>
                  <a:pt x="458078" y="374769"/>
                </a:lnTo>
                <a:lnTo>
                  <a:pt x="446544" y="372491"/>
                </a:lnTo>
                <a:lnTo>
                  <a:pt x="435463" y="368807"/>
                </a:lnTo>
                <a:lnTo>
                  <a:pt x="424996" y="363759"/>
                </a:lnTo>
                <a:lnTo>
                  <a:pt x="406104" y="395735"/>
                </a:lnTo>
                <a:lnTo>
                  <a:pt x="376234" y="417872"/>
                </a:lnTo>
                <a:lnTo>
                  <a:pt x="339421" y="428204"/>
                </a:lnTo>
                <a:lnTo>
                  <a:pt x="299697" y="424769"/>
                </a:lnTo>
                <a:lnTo>
                  <a:pt x="283620" y="418922"/>
                </a:lnTo>
                <a:lnTo>
                  <a:pt x="268987" y="410720"/>
                </a:lnTo>
                <a:lnTo>
                  <a:pt x="256105" y="400370"/>
                </a:lnTo>
                <a:lnTo>
                  <a:pt x="245278" y="388079"/>
                </a:lnTo>
                <a:lnTo>
                  <a:pt x="202297" y="402008"/>
                </a:lnTo>
                <a:lnTo>
                  <a:pt x="158308" y="399925"/>
                </a:lnTo>
                <a:lnTo>
                  <a:pt x="118387" y="382979"/>
                </a:lnTo>
                <a:lnTo>
                  <a:pt x="87607" y="352316"/>
                </a:lnTo>
                <a:lnTo>
                  <a:pt x="86795" y="351059"/>
                </a:lnTo>
                <a:lnTo>
                  <a:pt x="86388" y="350424"/>
                </a:lnTo>
                <a:lnTo>
                  <a:pt x="38606" y="338190"/>
                </a:lnTo>
                <a:lnTo>
                  <a:pt x="14379" y="298963"/>
                </a:lnTo>
                <a:lnTo>
                  <a:pt x="14274" y="286155"/>
                </a:lnTo>
                <a:lnTo>
                  <a:pt x="17189" y="273770"/>
                </a:lnTo>
                <a:lnTo>
                  <a:pt x="22966" y="262237"/>
                </a:lnTo>
                <a:lnTo>
                  <a:pt x="31448" y="251986"/>
                </a:lnTo>
                <a:lnTo>
                  <a:pt x="12301" y="236386"/>
                </a:lnTo>
                <a:lnTo>
                  <a:pt x="1570" y="216004"/>
                </a:lnTo>
                <a:lnTo>
                  <a:pt x="0" y="193436"/>
                </a:lnTo>
                <a:lnTo>
                  <a:pt x="8334" y="171277"/>
                </a:lnTo>
                <a:lnTo>
                  <a:pt x="17528" y="160197"/>
                </a:lnTo>
                <a:lnTo>
                  <a:pt x="29138" y="151486"/>
                </a:lnTo>
                <a:lnTo>
                  <a:pt x="42637" y="145455"/>
                </a:lnTo>
                <a:lnTo>
                  <a:pt x="57496" y="142410"/>
                </a:lnTo>
                <a:lnTo>
                  <a:pt x="58042" y="14107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961068" y="5466765"/>
            <a:ext cx="38100" cy="8255"/>
          </a:xfrm>
          <a:custGeom>
            <a:avLst/>
            <a:gdLst/>
            <a:ahLst/>
            <a:cxnLst/>
            <a:rect l="l" t="t" r="r" b="b"/>
            <a:pathLst>
              <a:path w="38100" h="8254">
                <a:moveTo>
                  <a:pt x="37706" y="7912"/>
                </a:moveTo>
                <a:lnTo>
                  <a:pt x="27865" y="7927"/>
                </a:lnTo>
                <a:lnTo>
                  <a:pt x="18191" y="6589"/>
                </a:lnTo>
                <a:lnTo>
                  <a:pt x="8847" y="3934"/>
                </a:lnTo>
                <a:lnTo>
                  <a:pt x="0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015538" y="5561215"/>
            <a:ext cx="16510" cy="3810"/>
          </a:xfrm>
          <a:custGeom>
            <a:avLst/>
            <a:gdLst/>
            <a:ahLst/>
            <a:cxnLst/>
            <a:rect l="l" t="t" r="r" b="b"/>
            <a:pathLst>
              <a:path w="16510" h="3810">
                <a:moveTo>
                  <a:pt x="16497" y="0"/>
                </a:moveTo>
                <a:lnTo>
                  <a:pt x="11214" y="1917"/>
                </a:lnTo>
                <a:lnTo>
                  <a:pt x="5664" y="3187"/>
                </a:lnTo>
                <a:lnTo>
                  <a:pt x="0" y="3784"/>
                </a:lnTo>
              </a:path>
            </a:pathLst>
          </a:custGeom>
          <a:ln w="12699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164230" y="5585536"/>
            <a:ext cx="10160" cy="17780"/>
          </a:xfrm>
          <a:custGeom>
            <a:avLst/>
            <a:gdLst/>
            <a:ahLst/>
            <a:cxnLst/>
            <a:rect l="l" t="t" r="r" b="b"/>
            <a:pathLst>
              <a:path w="10160" h="17779">
                <a:moveTo>
                  <a:pt x="9944" y="17259"/>
                </a:moveTo>
                <a:lnTo>
                  <a:pt x="5956" y="11849"/>
                </a:lnTo>
                <a:lnTo>
                  <a:pt x="2628" y="6057"/>
                </a:lnTo>
                <a:lnTo>
                  <a:pt x="0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353993" y="5559742"/>
            <a:ext cx="4445" cy="19050"/>
          </a:xfrm>
          <a:custGeom>
            <a:avLst/>
            <a:gdLst/>
            <a:ahLst/>
            <a:cxnLst/>
            <a:rect l="l" t="t" r="r" b="b"/>
            <a:pathLst>
              <a:path w="4445" h="19050">
                <a:moveTo>
                  <a:pt x="3962" y="0"/>
                </a:moveTo>
                <a:lnTo>
                  <a:pt x="3378" y="6426"/>
                </a:lnTo>
                <a:lnTo>
                  <a:pt x="2044" y="12776"/>
                </a:lnTo>
                <a:lnTo>
                  <a:pt x="0" y="18948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436873" y="5442699"/>
            <a:ext cx="48895" cy="71120"/>
          </a:xfrm>
          <a:custGeom>
            <a:avLst/>
            <a:gdLst/>
            <a:ahLst/>
            <a:cxnLst/>
            <a:rect l="l" t="t" r="r" b="b"/>
            <a:pathLst>
              <a:path w="48895" h="71120">
                <a:moveTo>
                  <a:pt x="0" y="0"/>
                </a:moveTo>
                <a:lnTo>
                  <a:pt x="20178" y="12388"/>
                </a:lnTo>
                <a:lnTo>
                  <a:pt x="35475" y="29057"/>
                </a:lnTo>
                <a:lnTo>
                  <a:pt x="45132" y="48898"/>
                </a:lnTo>
                <a:lnTo>
                  <a:pt x="48386" y="70802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529457" y="5367286"/>
            <a:ext cx="21590" cy="26670"/>
          </a:xfrm>
          <a:custGeom>
            <a:avLst/>
            <a:gdLst/>
            <a:ahLst/>
            <a:cxnLst/>
            <a:rect l="l" t="t" r="r" b="b"/>
            <a:pathLst>
              <a:path w="21589" h="26670">
                <a:moveTo>
                  <a:pt x="21551" y="0"/>
                </a:moveTo>
                <a:lnTo>
                  <a:pt x="17457" y="7458"/>
                </a:lnTo>
                <a:lnTo>
                  <a:pt x="12466" y="14416"/>
                </a:lnTo>
                <a:lnTo>
                  <a:pt x="6630" y="20804"/>
                </a:lnTo>
                <a:lnTo>
                  <a:pt x="0" y="26555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499307" y="5268785"/>
            <a:ext cx="1270" cy="12700"/>
          </a:xfrm>
          <a:custGeom>
            <a:avLst/>
            <a:gdLst/>
            <a:ahLst/>
            <a:cxnLst/>
            <a:rect l="l" t="t" r="r" b="b"/>
            <a:pathLst>
              <a:path w="1270" h="12700">
                <a:moveTo>
                  <a:pt x="0" y="0"/>
                </a:moveTo>
                <a:lnTo>
                  <a:pt x="812" y="4140"/>
                </a:lnTo>
                <a:lnTo>
                  <a:pt x="1193" y="8331"/>
                </a:lnTo>
                <a:lnTo>
                  <a:pt x="1130" y="12534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361690" y="5238178"/>
            <a:ext cx="11430" cy="16510"/>
          </a:xfrm>
          <a:custGeom>
            <a:avLst/>
            <a:gdLst/>
            <a:ahLst/>
            <a:cxnLst/>
            <a:rect l="l" t="t" r="r" b="b"/>
            <a:pathLst>
              <a:path w="11429" h="16510">
                <a:moveTo>
                  <a:pt x="0" y="15989"/>
                </a:moveTo>
                <a:lnTo>
                  <a:pt x="2806" y="10198"/>
                </a:lnTo>
                <a:lnTo>
                  <a:pt x="6527" y="4813"/>
                </a:lnTo>
                <a:lnTo>
                  <a:pt x="11049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258451" y="5247995"/>
            <a:ext cx="5715" cy="13970"/>
          </a:xfrm>
          <a:custGeom>
            <a:avLst/>
            <a:gdLst/>
            <a:ahLst/>
            <a:cxnLst/>
            <a:rect l="l" t="t" r="r" b="b"/>
            <a:pathLst>
              <a:path w="5714" h="13970">
                <a:moveTo>
                  <a:pt x="0" y="13792"/>
                </a:moveTo>
                <a:lnTo>
                  <a:pt x="1143" y="9004"/>
                </a:lnTo>
                <a:lnTo>
                  <a:pt x="2946" y="4368"/>
                </a:lnTo>
                <a:lnTo>
                  <a:pt x="5346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137293" y="5266461"/>
            <a:ext cx="19685" cy="13970"/>
          </a:xfrm>
          <a:custGeom>
            <a:avLst/>
            <a:gdLst/>
            <a:ahLst/>
            <a:cxnLst/>
            <a:rect l="l" t="t" r="r" b="b"/>
            <a:pathLst>
              <a:path w="19685" h="13970">
                <a:moveTo>
                  <a:pt x="0" y="0"/>
                </a:moveTo>
                <a:lnTo>
                  <a:pt x="7023" y="3733"/>
                </a:lnTo>
                <a:lnTo>
                  <a:pt x="13512" y="8229"/>
                </a:lnTo>
                <a:lnTo>
                  <a:pt x="19342" y="13385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986976" y="5357533"/>
            <a:ext cx="3810" cy="14604"/>
          </a:xfrm>
          <a:custGeom>
            <a:avLst/>
            <a:gdLst/>
            <a:ahLst/>
            <a:cxnLst/>
            <a:rect l="l" t="t" r="r" b="b"/>
            <a:pathLst>
              <a:path w="3810" h="14604">
                <a:moveTo>
                  <a:pt x="3378" y="14071"/>
                </a:moveTo>
                <a:lnTo>
                  <a:pt x="1841" y="9474"/>
                </a:lnTo>
                <a:lnTo>
                  <a:pt x="711" y="4762"/>
                </a:lnTo>
                <a:lnTo>
                  <a:pt x="0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810761" y="5189994"/>
            <a:ext cx="739127" cy="5242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857619" y="5216334"/>
            <a:ext cx="642388" cy="4283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857621" y="5216455"/>
            <a:ext cx="642620" cy="428625"/>
          </a:xfrm>
          <a:custGeom>
            <a:avLst/>
            <a:gdLst/>
            <a:ahLst/>
            <a:cxnLst/>
            <a:rect l="l" t="t" r="r" b="b"/>
            <a:pathLst>
              <a:path w="642620" h="428625">
                <a:moveTo>
                  <a:pt x="58042" y="141077"/>
                </a:moveTo>
                <a:lnTo>
                  <a:pt x="77632" y="73592"/>
                </a:lnTo>
                <a:lnTo>
                  <a:pt x="144084" y="38435"/>
                </a:lnTo>
                <a:lnTo>
                  <a:pt x="160813" y="37652"/>
                </a:lnTo>
                <a:lnTo>
                  <a:pt x="177341" y="39375"/>
                </a:lnTo>
                <a:lnTo>
                  <a:pt x="193328" y="43547"/>
                </a:lnTo>
                <a:lnTo>
                  <a:pt x="208435" y="50107"/>
                </a:lnTo>
                <a:lnTo>
                  <a:pt x="228436" y="27981"/>
                </a:lnTo>
                <a:lnTo>
                  <a:pt x="255294" y="14991"/>
                </a:lnTo>
                <a:lnTo>
                  <a:pt x="285554" y="12098"/>
                </a:lnTo>
                <a:lnTo>
                  <a:pt x="315763" y="20262"/>
                </a:lnTo>
                <a:lnTo>
                  <a:pt x="322532" y="23526"/>
                </a:lnTo>
                <a:lnTo>
                  <a:pt x="328742" y="27666"/>
                </a:lnTo>
                <a:lnTo>
                  <a:pt x="334203" y="32555"/>
                </a:lnTo>
                <a:lnTo>
                  <a:pt x="350065" y="14075"/>
                </a:lnTo>
                <a:lnTo>
                  <a:pt x="371741" y="2941"/>
                </a:lnTo>
                <a:lnTo>
                  <a:pt x="396433" y="0"/>
                </a:lnTo>
                <a:lnTo>
                  <a:pt x="421338" y="6101"/>
                </a:lnTo>
                <a:lnTo>
                  <a:pt x="427782" y="9450"/>
                </a:lnTo>
                <a:lnTo>
                  <a:pt x="433743" y="13429"/>
                </a:lnTo>
                <a:lnTo>
                  <a:pt x="439165" y="17999"/>
                </a:lnTo>
                <a:lnTo>
                  <a:pt x="443995" y="23119"/>
                </a:lnTo>
                <a:lnTo>
                  <a:pt x="466525" y="7013"/>
                </a:lnTo>
                <a:lnTo>
                  <a:pt x="493203" y="213"/>
                </a:lnTo>
                <a:lnTo>
                  <a:pt x="520749" y="2965"/>
                </a:lnTo>
                <a:lnTo>
                  <a:pt x="545887" y="15512"/>
                </a:lnTo>
                <a:lnTo>
                  <a:pt x="554676" y="23538"/>
                </a:lnTo>
                <a:lnTo>
                  <a:pt x="561767" y="32746"/>
                </a:lnTo>
                <a:lnTo>
                  <a:pt x="567016" y="42915"/>
                </a:lnTo>
                <a:lnTo>
                  <a:pt x="570284" y="53828"/>
                </a:lnTo>
                <a:lnTo>
                  <a:pt x="598452" y="66676"/>
                </a:lnTo>
                <a:lnTo>
                  <a:pt x="618326" y="87623"/>
                </a:lnTo>
                <a:lnTo>
                  <a:pt x="628111" y="113817"/>
                </a:lnTo>
                <a:lnTo>
                  <a:pt x="626011" y="142410"/>
                </a:lnTo>
                <a:lnTo>
                  <a:pt x="625046" y="145636"/>
                </a:lnTo>
                <a:lnTo>
                  <a:pt x="623827" y="148811"/>
                </a:lnTo>
                <a:lnTo>
                  <a:pt x="622379" y="151885"/>
                </a:lnTo>
                <a:lnTo>
                  <a:pt x="640002" y="184504"/>
                </a:lnTo>
                <a:lnTo>
                  <a:pt x="630128" y="252770"/>
                </a:lnTo>
                <a:lnTo>
                  <a:pt x="593074" y="286707"/>
                </a:lnTo>
                <a:lnTo>
                  <a:pt x="556682" y="298176"/>
                </a:lnTo>
                <a:lnTo>
                  <a:pt x="549649" y="328507"/>
                </a:lnTo>
                <a:lnTo>
                  <a:pt x="530980" y="353183"/>
                </a:lnTo>
                <a:lnTo>
                  <a:pt x="503468" y="369710"/>
                </a:lnTo>
                <a:lnTo>
                  <a:pt x="469903" y="375595"/>
                </a:lnTo>
                <a:lnTo>
                  <a:pt x="458078" y="374769"/>
                </a:lnTo>
                <a:lnTo>
                  <a:pt x="446544" y="372491"/>
                </a:lnTo>
                <a:lnTo>
                  <a:pt x="435463" y="368807"/>
                </a:lnTo>
                <a:lnTo>
                  <a:pt x="424996" y="363759"/>
                </a:lnTo>
                <a:lnTo>
                  <a:pt x="406104" y="395735"/>
                </a:lnTo>
                <a:lnTo>
                  <a:pt x="376234" y="417872"/>
                </a:lnTo>
                <a:lnTo>
                  <a:pt x="339421" y="428204"/>
                </a:lnTo>
                <a:lnTo>
                  <a:pt x="299697" y="424769"/>
                </a:lnTo>
                <a:lnTo>
                  <a:pt x="283620" y="418922"/>
                </a:lnTo>
                <a:lnTo>
                  <a:pt x="268987" y="410720"/>
                </a:lnTo>
                <a:lnTo>
                  <a:pt x="256105" y="400370"/>
                </a:lnTo>
                <a:lnTo>
                  <a:pt x="245278" y="388079"/>
                </a:lnTo>
                <a:lnTo>
                  <a:pt x="202297" y="402008"/>
                </a:lnTo>
                <a:lnTo>
                  <a:pt x="158308" y="399925"/>
                </a:lnTo>
                <a:lnTo>
                  <a:pt x="118387" y="382979"/>
                </a:lnTo>
                <a:lnTo>
                  <a:pt x="87607" y="352316"/>
                </a:lnTo>
                <a:lnTo>
                  <a:pt x="86795" y="351059"/>
                </a:lnTo>
                <a:lnTo>
                  <a:pt x="86388" y="350424"/>
                </a:lnTo>
                <a:lnTo>
                  <a:pt x="38606" y="338190"/>
                </a:lnTo>
                <a:lnTo>
                  <a:pt x="14379" y="298963"/>
                </a:lnTo>
                <a:lnTo>
                  <a:pt x="14274" y="286155"/>
                </a:lnTo>
                <a:lnTo>
                  <a:pt x="17189" y="273770"/>
                </a:lnTo>
                <a:lnTo>
                  <a:pt x="22966" y="262237"/>
                </a:lnTo>
                <a:lnTo>
                  <a:pt x="31448" y="251986"/>
                </a:lnTo>
                <a:lnTo>
                  <a:pt x="12301" y="236386"/>
                </a:lnTo>
                <a:lnTo>
                  <a:pt x="1570" y="216004"/>
                </a:lnTo>
                <a:lnTo>
                  <a:pt x="0" y="193436"/>
                </a:lnTo>
                <a:lnTo>
                  <a:pt x="8334" y="171277"/>
                </a:lnTo>
                <a:lnTo>
                  <a:pt x="17528" y="160197"/>
                </a:lnTo>
                <a:lnTo>
                  <a:pt x="29138" y="151486"/>
                </a:lnTo>
                <a:lnTo>
                  <a:pt x="42637" y="145455"/>
                </a:lnTo>
                <a:lnTo>
                  <a:pt x="57496" y="142410"/>
                </a:lnTo>
                <a:lnTo>
                  <a:pt x="58042" y="14107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889755" y="5466765"/>
            <a:ext cx="38100" cy="8255"/>
          </a:xfrm>
          <a:custGeom>
            <a:avLst/>
            <a:gdLst/>
            <a:ahLst/>
            <a:cxnLst/>
            <a:rect l="l" t="t" r="r" b="b"/>
            <a:pathLst>
              <a:path w="38100" h="8254">
                <a:moveTo>
                  <a:pt x="37706" y="7912"/>
                </a:moveTo>
                <a:lnTo>
                  <a:pt x="27865" y="7927"/>
                </a:lnTo>
                <a:lnTo>
                  <a:pt x="18191" y="6589"/>
                </a:lnTo>
                <a:lnTo>
                  <a:pt x="8847" y="3934"/>
                </a:lnTo>
                <a:lnTo>
                  <a:pt x="0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944226" y="5561215"/>
            <a:ext cx="16510" cy="3810"/>
          </a:xfrm>
          <a:custGeom>
            <a:avLst/>
            <a:gdLst/>
            <a:ahLst/>
            <a:cxnLst/>
            <a:rect l="l" t="t" r="r" b="b"/>
            <a:pathLst>
              <a:path w="16510" h="3810">
                <a:moveTo>
                  <a:pt x="16497" y="0"/>
                </a:moveTo>
                <a:lnTo>
                  <a:pt x="11214" y="1917"/>
                </a:lnTo>
                <a:lnTo>
                  <a:pt x="5664" y="3187"/>
                </a:lnTo>
                <a:lnTo>
                  <a:pt x="0" y="3784"/>
                </a:lnTo>
              </a:path>
            </a:pathLst>
          </a:custGeom>
          <a:ln w="12699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092918" y="5585536"/>
            <a:ext cx="10160" cy="17780"/>
          </a:xfrm>
          <a:custGeom>
            <a:avLst/>
            <a:gdLst/>
            <a:ahLst/>
            <a:cxnLst/>
            <a:rect l="l" t="t" r="r" b="b"/>
            <a:pathLst>
              <a:path w="10160" h="17779">
                <a:moveTo>
                  <a:pt x="9944" y="17259"/>
                </a:moveTo>
                <a:lnTo>
                  <a:pt x="5956" y="11849"/>
                </a:lnTo>
                <a:lnTo>
                  <a:pt x="2628" y="6057"/>
                </a:lnTo>
                <a:lnTo>
                  <a:pt x="0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282681" y="5559742"/>
            <a:ext cx="4445" cy="19050"/>
          </a:xfrm>
          <a:custGeom>
            <a:avLst/>
            <a:gdLst/>
            <a:ahLst/>
            <a:cxnLst/>
            <a:rect l="l" t="t" r="r" b="b"/>
            <a:pathLst>
              <a:path w="4445" h="19050">
                <a:moveTo>
                  <a:pt x="3962" y="0"/>
                </a:moveTo>
                <a:lnTo>
                  <a:pt x="3378" y="6426"/>
                </a:lnTo>
                <a:lnTo>
                  <a:pt x="2044" y="12776"/>
                </a:lnTo>
                <a:lnTo>
                  <a:pt x="0" y="18948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365561" y="5442699"/>
            <a:ext cx="48895" cy="71120"/>
          </a:xfrm>
          <a:custGeom>
            <a:avLst/>
            <a:gdLst/>
            <a:ahLst/>
            <a:cxnLst/>
            <a:rect l="l" t="t" r="r" b="b"/>
            <a:pathLst>
              <a:path w="48895" h="71120">
                <a:moveTo>
                  <a:pt x="0" y="0"/>
                </a:moveTo>
                <a:lnTo>
                  <a:pt x="20178" y="12388"/>
                </a:lnTo>
                <a:lnTo>
                  <a:pt x="35475" y="29057"/>
                </a:lnTo>
                <a:lnTo>
                  <a:pt x="45132" y="48898"/>
                </a:lnTo>
                <a:lnTo>
                  <a:pt x="48387" y="70802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458144" y="5367286"/>
            <a:ext cx="21590" cy="26670"/>
          </a:xfrm>
          <a:custGeom>
            <a:avLst/>
            <a:gdLst/>
            <a:ahLst/>
            <a:cxnLst/>
            <a:rect l="l" t="t" r="r" b="b"/>
            <a:pathLst>
              <a:path w="21589" h="26670">
                <a:moveTo>
                  <a:pt x="21551" y="0"/>
                </a:moveTo>
                <a:lnTo>
                  <a:pt x="17457" y="7458"/>
                </a:lnTo>
                <a:lnTo>
                  <a:pt x="12466" y="14416"/>
                </a:lnTo>
                <a:lnTo>
                  <a:pt x="6630" y="20804"/>
                </a:lnTo>
                <a:lnTo>
                  <a:pt x="0" y="26555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427994" y="5268785"/>
            <a:ext cx="1270" cy="12700"/>
          </a:xfrm>
          <a:custGeom>
            <a:avLst/>
            <a:gdLst/>
            <a:ahLst/>
            <a:cxnLst/>
            <a:rect l="l" t="t" r="r" b="b"/>
            <a:pathLst>
              <a:path w="1270" h="12700">
                <a:moveTo>
                  <a:pt x="0" y="0"/>
                </a:moveTo>
                <a:lnTo>
                  <a:pt x="812" y="4140"/>
                </a:lnTo>
                <a:lnTo>
                  <a:pt x="1193" y="8331"/>
                </a:lnTo>
                <a:lnTo>
                  <a:pt x="1130" y="12534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290377" y="5238178"/>
            <a:ext cx="11430" cy="16510"/>
          </a:xfrm>
          <a:custGeom>
            <a:avLst/>
            <a:gdLst/>
            <a:ahLst/>
            <a:cxnLst/>
            <a:rect l="l" t="t" r="r" b="b"/>
            <a:pathLst>
              <a:path w="11429" h="16510">
                <a:moveTo>
                  <a:pt x="0" y="15989"/>
                </a:moveTo>
                <a:lnTo>
                  <a:pt x="2806" y="10198"/>
                </a:lnTo>
                <a:lnTo>
                  <a:pt x="6527" y="4813"/>
                </a:lnTo>
                <a:lnTo>
                  <a:pt x="11036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187139" y="5247995"/>
            <a:ext cx="5715" cy="13970"/>
          </a:xfrm>
          <a:custGeom>
            <a:avLst/>
            <a:gdLst/>
            <a:ahLst/>
            <a:cxnLst/>
            <a:rect l="l" t="t" r="r" b="b"/>
            <a:pathLst>
              <a:path w="5714" h="13970">
                <a:moveTo>
                  <a:pt x="0" y="13792"/>
                </a:moveTo>
                <a:lnTo>
                  <a:pt x="1142" y="9004"/>
                </a:lnTo>
                <a:lnTo>
                  <a:pt x="2946" y="4368"/>
                </a:lnTo>
                <a:lnTo>
                  <a:pt x="5346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065981" y="5266461"/>
            <a:ext cx="19685" cy="13970"/>
          </a:xfrm>
          <a:custGeom>
            <a:avLst/>
            <a:gdLst/>
            <a:ahLst/>
            <a:cxnLst/>
            <a:rect l="l" t="t" r="r" b="b"/>
            <a:pathLst>
              <a:path w="19685" h="13970">
                <a:moveTo>
                  <a:pt x="0" y="0"/>
                </a:moveTo>
                <a:lnTo>
                  <a:pt x="7023" y="3733"/>
                </a:lnTo>
                <a:lnTo>
                  <a:pt x="13512" y="8229"/>
                </a:lnTo>
                <a:lnTo>
                  <a:pt x="19342" y="13385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915664" y="5357533"/>
            <a:ext cx="3810" cy="14604"/>
          </a:xfrm>
          <a:custGeom>
            <a:avLst/>
            <a:gdLst/>
            <a:ahLst/>
            <a:cxnLst/>
            <a:rect l="l" t="t" r="r" b="b"/>
            <a:pathLst>
              <a:path w="3810" h="14604">
                <a:moveTo>
                  <a:pt x="3378" y="14071"/>
                </a:moveTo>
                <a:lnTo>
                  <a:pt x="1841" y="9474"/>
                </a:lnTo>
                <a:lnTo>
                  <a:pt x="711" y="4762"/>
                </a:lnTo>
                <a:lnTo>
                  <a:pt x="0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668517" y="5189994"/>
            <a:ext cx="739139" cy="5242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715007" y="5216334"/>
            <a:ext cx="642388" cy="4283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715009" y="5216455"/>
            <a:ext cx="642620" cy="428625"/>
          </a:xfrm>
          <a:custGeom>
            <a:avLst/>
            <a:gdLst/>
            <a:ahLst/>
            <a:cxnLst/>
            <a:rect l="l" t="t" r="r" b="b"/>
            <a:pathLst>
              <a:path w="642620" h="428625">
                <a:moveTo>
                  <a:pt x="58042" y="141077"/>
                </a:moveTo>
                <a:lnTo>
                  <a:pt x="77632" y="73592"/>
                </a:lnTo>
                <a:lnTo>
                  <a:pt x="144084" y="38435"/>
                </a:lnTo>
                <a:lnTo>
                  <a:pt x="160813" y="37652"/>
                </a:lnTo>
                <a:lnTo>
                  <a:pt x="177341" y="39375"/>
                </a:lnTo>
                <a:lnTo>
                  <a:pt x="193328" y="43547"/>
                </a:lnTo>
                <a:lnTo>
                  <a:pt x="208435" y="50107"/>
                </a:lnTo>
                <a:lnTo>
                  <a:pt x="228436" y="27981"/>
                </a:lnTo>
                <a:lnTo>
                  <a:pt x="255294" y="14991"/>
                </a:lnTo>
                <a:lnTo>
                  <a:pt x="285554" y="12098"/>
                </a:lnTo>
                <a:lnTo>
                  <a:pt x="315763" y="20262"/>
                </a:lnTo>
                <a:lnTo>
                  <a:pt x="322532" y="23526"/>
                </a:lnTo>
                <a:lnTo>
                  <a:pt x="328742" y="27666"/>
                </a:lnTo>
                <a:lnTo>
                  <a:pt x="334203" y="32555"/>
                </a:lnTo>
                <a:lnTo>
                  <a:pt x="350065" y="14075"/>
                </a:lnTo>
                <a:lnTo>
                  <a:pt x="371741" y="2941"/>
                </a:lnTo>
                <a:lnTo>
                  <a:pt x="396433" y="0"/>
                </a:lnTo>
                <a:lnTo>
                  <a:pt x="421338" y="6101"/>
                </a:lnTo>
                <a:lnTo>
                  <a:pt x="427782" y="9450"/>
                </a:lnTo>
                <a:lnTo>
                  <a:pt x="433743" y="13429"/>
                </a:lnTo>
                <a:lnTo>
                  <a:pt x="439165" y="17999"/>
                </a:lnTo>
                <a:lnTo>
                  <a:pt x="443995" y="23119"/>
                </a:lnTo>
                <a:lnTo>
                  <a:pt x="466525" y="7013"/>
                </a:lnTo>
                <a:lnTo>
                  <a:pt x="493203" y="213"/>
                </a:lnTo>
                <a:lnTo>
                  <a:pt x="520749" y="2965"/>
                </a:lnTo>
                <a:lnTo>
                  <a:pt x="545887" y="15512"/>
                </a:lnTo>
                <a:lnTo>
                  <a:pt x="554676" y="23538"/>
                </a:lnTo>
                <a:lnTo>
                  <a:pt x="561767" y="32746"/>
                </a:lnTo>
                <a:lnTo>
                  <a:pt x="567016" y="42915"/>
                </a:lnTo>
                <a:lnTo>
                  <a:pt x="570284" y="53828"/>
                </a:lnTo>
                <a:lnTo>
                  <a:pt x="598452" y="66676"/>
                </a:lnTo>
                <a:lnTo>
                  <a:pt x="618326" y="87623"/>
                </a:lnTo>
                <a:lnTo>
                  <a:pt x="628111" y="113817"/>
                </a:lnTo>
                <a:lnTo>
                  <a:pt x="626011" y="142410"/>
                </a:lnTo>
                <a:lnTo>
                  <a:pt x="625046" y="145636"/>
                </a:lnTo>
                <a:lnTo>
                  <a:pt x="623827" y="148811"/>
                </a:lnTo>
                <a:lnTo>
                  <a:pt x="622379" y="151885"/>
                </a:lnTo>
                <a:lnTo>
                  <a:pt x="640002" y="184504"/>
                </a:lnTo>
                <a:lnTo>
                  <a:pt x="630128" y="252770"/>
                </a:lnTo>
                <a:lnTo>
                  <a:pt x="593074" y="286707"/>
                </a:lnTo>
                <a:lnTo>
                  <a:pt x="556682" y="298176"/>
                </a:lnTo>
                <a:lnTo>
                  <a:pt x="549649" y="328507"/>
                </a:lnTo>
                <a:lnTo>
                  <a:pt x="530980" y="353183"/>
                </a:lnTo>
                <a:lnTo>
                  <a:pt x="503468" y="369710"/>
                </a:lnTo>
                <a:lnTo>
                  <a:pt x="469903" y="375595"/>
                </a:lnTo>
                <a:lnTo>
                  <a:pt x="458078" y="374769"/>
                </a:lnTo>
                <a:lnTo>
                  <a:pt x="446544" y="372491"/>
                </a:lnTo>
                <a:lnTo>
                  <a:pt x="435463" y="368807"/>
                </a:lnTo>
                <a:lnTo>
                  <a:pt x="424996" y="363759"/>
                </a:lnTo>
                <a:lnTo>
                  <a:pt x="406104" y="395735"/>
                </a:lnTo>
                <a:lnTo>
                  <a:pt x="376234" y="417872"/>
                </a:lnTo>
                <a:lnTo>
                  <a:pt x="339421" y="428204"/>
                </a:lnTo>
                <a:lnTo>
                  <a:pt x="299697" y="424769"/>
                </a:lnTo>
                <a:lnTo>
                  <a:pt x="283620" y="418922"/>
                </a:lnTo>
                <a:lnTo>
                  <a:pt x="268987" y="410720"/>
                </a:lnTo>
                <a:lnTo>
                  <a:pt x="256105" y="400370"/>
                </a:lnTo>
                <a:lnTo>
                  <a:pt x="245278" y="388079"/>
                </a:lnTo>
                <a:lnTo>
                  <a:pt x="202297" y="402008"/>
                </a:lnTo>
                <a:lnTo>
                  <a:pt x="158308" y="399925"/>
                </a:lnTo>
                <a:lnTo>
                  <a:pt x="118387" y="382979"/>
                </a:lnTo>
                <a:lnTo>
                  <a:pt x="87607" y="352316"/>
                </a:lnTo>
                <a:lnTo>
                  <a:pt x="86795" y="351059"/>
                </a:lnTo>
                <a:lnTo>
                  <a:pt x="86388" y="350424"/>
                </a:lnTo>
                <a:lnTo>
                  <a:pt x="38606" y="338190"/>
                </a:lnTo>
                <a:lnTo>
                  <a:pt x="14379" y="298963"/>
                </a:lnTo>
                <a:lnTo>
                  <a:pt x="14274" y="286155"/>
                </a:lnTo>
                <a:lnTo>
                  <a:pt x="17189" y="273770"/>
                </a:lnTo>
                <a:lnTo>
                  <a:pt x="22966" y="262237"/>
                </a:lnTo>
                <a:lnTo>
                  <a:pt x="31448" y="251986"/>
                </a:lnTo>
                <a:lnTo>
                  <a:pt x="12301" y="236386"/>
                </a:lnTo>
                <a:lnTo>
                  <a:pt x="1570" y="216004"/>
                </a:lnTo>
                <a:lnTo>
                  <a:pt x="0" y="193436"/>
                </a:lnTo>
                <a:lnTo>
                  <a:pt x="8334" y="171277"/>
                </a:lnTo>
                <a:lnTo>
                  <a:pt x="17528" y="160197"/>
                </a:lnTo>
                <a:lnTo>
                  <a:pt x="29138" y="151486"/>
                </a:lnTo>
                <a:lnTo>
                  <a:pt x="42637" y="145455"/>
                </a:lnTo>
                <a:lnTo>
                  <a:pt x="57496" y="142410"/>
                </a:lnTo>
                <a:lnTo>
                  <a:pt x="58042" y="14107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747143" y="5466765"/>
            <a:ext cx="38100" cy="8255"/>
          </a:xfrm>
          <a:custGeom>
            <a:avLst/>
            <a:gdLst/>
            <a:ahLst/>
            <a:cxnLst/>
            <a:rect l="l" t="t" r="r" b="b"/>
            <a:pathLst>
              <a:path w="38100" h="8254">
                <a:moveTo>
                  <a:pt x="37706" y="7912"/>
                </a:moveTo>
                <a:lnTo>
                  <a:pt x="27865" y="7927"/>
                </a:lnTo>
                <a:lnTo>
                  <a:pt x="18191" y="6589"/>
                </a:lnTo>
                <a:lnTo>
                  <a:pt x="8847" y="3934"/>
                </a:lnTo>
                <a:lnTo>
                  <a:pt x="0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801614" y="5561215"/>
            <a:ext cx="16510" cy="3810"/>
          </a:xfrm>
          <a:custGeom>
            <a:avLst/>
            <a:gdLst/>
            <a:ahLst/>
            <a:cxnLst/>
            <a:rect l="l" t="t" r="r" b="b"/>
            <a:pathLst>
              <a:path w="16510" h="3810">
                <a:moveTo>
                  <a:pt x="16497" y="0"/>
                </a:moveTo>
                <a:lnTo>
                  <a:pt x="11214" y="1917"/>
                </a:lnTo>
                <a:lnTo>
                  <a:pt x="5664" y="3187"/>
                </a:lnTo>
                <a:lnTo>
                  <a:pt x="0" y="3784"/>
                </a:lnTo>
              </a:path>
            </a:pathLst>
          </a:custGeom>
          <a:ln w="12699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950305" y="5585536"/>
            <a:ext cx="10160" cy="17780"/>
          </a:xfrm>
          <a:custGeom>
            <a:avLst/>
            <a:gdLst/>
            <a:ahLst/>
            <a:cxnLst/>
            <a:rect l="l" t="t" r="r" b="b"/>
            <a:pathLst>
              <a:path w="10160" h="17779">
                <a:moveTo>
                  <a:pt x="9944" y="17259"/>
                </a:moveTo>
                <a:lnTo>
                  <a:pt x="5956" y="11849"/>
                </a:lnTo>
                <a:lnTo>
                  <a:pt x="2628" y="6057"/>
                </a:lnTo>
                <a:lnTo>
                  <a:pt x="0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140069" y="5559742"/>
            <a:ext cx="4445" cy="19050"/>
          </a:xfrm>
          <a:custGeom>
            <a:avLst/>
            <a:gdLst/>
            <a:ahLst/>
            <a:cxnLst/>
            <a:rect l="l" t="t" r="r" b="b"/>
            <a:pathLst>
              <a:path w="4445" h="19050">
                <a:moveTo>
                  <a:pt x="3962" y="0"/>
                </a:moveTo>
                <a:lnTo>
                  <a:pt x="3378" y="6426"/>
                </a:lnTo>
                <a:lnTo>
                  <a:pt x="2044" y="12776"/>
                </a:lnTo>
                <a:lnTo>
                  <a:pt x="0" y="18948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222949" y="5442699"/>
            <a:ext cx="48895" cy="71120"/>
          </a:xfrm>
          <a:custGeom>
            <a:avLst/>
            <a:gdLst/>
            <a:ahLst/>
            <a:cxnLst/>
            <a:rect l="l" t="t" r="r" b="b"/>
            <a:pathLst>
              <a:path w="48895" h="71120">
                <a:moveTo>
                  <a:pt x="0" y="0"/>
                </a:moveTo>
                <a:lnTo>
                  <a:pt x="20178" y="12388"/>
                </a:lnTo>
                <a:lnTo>
                  <a:pt x="35475" y="29057"/>
                </a:lnTo>
                <a:lnTo>
                  <a:pt x="45132" y="48898"/>
                </a:lnTo>
                <a:lnTo>
                  <a:pt x="48387" y="70802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315532" y="5367286"/>
            <a:ext cx="21590" cy="26670"/>
          </a:xfrm>
          <a:custGeom>
            <a:avLst/>
            <a:gdLst/>
            <a:ahLst/>
            <a:cxnLst/>
            <a:rect l="l" t="t" r="r" b="b"/>
            <a:pathLst>
              <a:path w="21589" h="26670">
                <a:moveTo>
                  <a:pt x="21551" y="0"/>
                </a:moveTo>
                <a:lnTo>
                  <a:pt x="17457" y="7458"/>
                </a:lnTo>
                <a:lnTo>
                  <a:pt x="12466" y="14416"/>
                </a:lnTo>
                <a:lnTo>
                  <a:pt x="6630" y="20804"/>
                </a:lnTo>
                <a:lnTo>
                  <a:pt x="0" y="26555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285382" y="5268785"/>
            <a:ext cx="1270" cy="12700"/>
          </a:xfrm>
          <a:custGeom>
            <a:avLst/>
            <a:gdLst/>
            <a:ahLst/>
            <a:cxnLst/>
            <a:rect l="l" t="t" r="r" b="b"/>
            <a:pathLst>
              <a:path w="1270" h="12700">
                <a:moveTo>
                  <a:pt x="0" y="0"/>
                </a:moveTo>
                <a:lnTo>
                  <a:pt x="812" y="4140"/>
                </a:lnTo>
                <a:lnTo>
                  <a:pt x="1193" y="8331"/>
                </a:lnTo>
                <a:lnTo>
                  <a:pt x="1130" y="12534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147765" y="5238178"/>
            <a:ext cx="11430" cy="16510"/>
          </a:xfrm>
          <a:custGeom>
            <a:avLst/>
            <a:gdLst/>
            <a:ahLst/>
            <a:cxnLst/>
            <a:rect l="l" t="t" r="r" b="b"/>
            <a:pathLst>
              <a:path w="11429" h="16510">
                <a:moveTo>
                  <a:pt x="0" y="15989"/>
                </a:moveTo>
                <a:lnTo>
                  <a:pt x="2806" y="10198"/>
                </a:lnTo>
                <a:lnTo>
                  <a:pt x="6527" y="4813"/>
                </a:lnTo>
                <a:lnTo>
                  <a:pt x="11048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044526" y="5247995"/>
            <a:ext cx="5715" cy="13970"/>
          </a:xfrm>
          <a:custGeom>
            <a:avLst/>
            <a:gdLst/>
            <a:ahLst/>
            <a:cxnLst/>
            <a:rect l="l" t="t" r="r" b="b"/>
            <a:pathLst>
              <a:path w="5714" h="13970">
                <a:moveTo>
                  <a:pt x="0" y="13792"/>
                </a:moveTo>
                <a:lnTo>
                  <a:pt x="1142" y="9004"/>
                </a:lnTo>
                <a:lnTo>
                  <a:pt x="2946" y="4368"/>
                </a:lnTo>
                <a:lnTo>
                  <a:pt x="5346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923369" y="5266461"/>
            <a:ext cx="19685" cy="13970"/>
          </a:xfrm>
          <a:custGeom>
            <a:avLst/>
            <a:gdLst/>
            <a:ahLst/>
            <a:cxnLst/>
            <a:rect l="l" t="t" r="r" b="b"/>
            <a:pathLst>
              <a:path w="19685" h="13970">
                <a:moveTo>
                  <a:pt x="0" y="0"/>
                </a:moveTo>
                <a:lnTo>
                  <a:pt x="7023" y="3733"/>
                </a:lnTo>
                <a:lnTo>
                  <a:pt x="13512" y="8229"/>
                </a:lnTo>
                <a:lnTo>
                  <a:pt x="19342" y="13385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773051" y="5357533"/>
            <a:ext cx="3810" cy="14604"/>
          </a:xfrm>
          <a:custGeom>
            <a:avLst/>
            <a:gdLst/>
            <a:ahLst/>
            <a:cxnLst/>
            <a:rect l="l" t="t" r="r" b="b"/>
            <a:pathLst>
              <a:path w="3810" h="14604">
                <a:moveTo>
                  <a:pt x="3378" y="14071"/>
                </a:moveTo>
                <a:lnTo>
                  <a:pt x="1841" y="9474"/>
                </a:lnTo>
                <a:lnTo>
                  <a:pt x="711" y="4762"/>
                </a:lnTo>
                <a:lnTo>
                  <a:pt x="0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597395" y="5189994"/>
            <a:ext cx="738377" cy="5242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643696" y="5216334"/>
            <a:ext cx="642394" cy="4283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643709" y="5216455"/>
            <a:ext cx="642620" cy="428625"/>
          </a:xfrm>
          <a:custGeom>
            <a:avLst/>
            <a:gdLst/>
            <a:ahLst/>
            <a:cxnLst/>
            <a:rect l="l" t="t" r="r" b="b"/>
            <a:pathLst>
              <a:path w="642620" h="428625">
                <a:moveTo>
                  <a:pt x="58042" y="141077"/>
                </a:moveTo>
                <a:lnTo>
                  <a:pt x="77632" y="73592"/>
                </a:lnTo>
                <a:lnTo>
                  <a:pt x="144084" y="38435"/>
                </a:lnTo>
                <a:lnTo>
                  <a:pt x="160813" y="37652"/>
                </a:lnTo>
                <a:lnTo>
                  <a:pt x="177341" y="39375"/>
                </a:lnTo>
                <a:lnTo>
                  <a:pt x="193328" y="43547"/>
                </a:lnTo>
                <a:lnTo>
                  <a:pt x="208435" y="50107"/>
                </a:lnTo>
                <a:lnTo>
                  <a:pt x="228436" y="27981"/>
                </a:lnTo>
                <a:lnTo>
                  <a:pt x="255294" y="14991"/>
                </a:lnTo>
                <a:lnTo>
                  <a:pt x="285554" y="12098"/>
                </a:lnTo>
                <a:lnTo>
                  <a:pt x="315763" y="20262"/>
                </a:lnTo>
                <a:lnTo>
                  <a:pt x="322532" y="23526"/>
                </a:lnTo>
                <a:lnTo>
                  <a:pt x="328742" y="27666"/>
                </a:lnTo>
                <a:lnTo>
                  <a:pt x="334203" y="32555"/>
                </a:lnTo>
                <a:lnTo>
                  <a:pt x="350065" y="14075"/>
                </a:lnTo>
                <a:lnTo>
                  <a:pt x="371741" y="2941"/>
                </a:lnTo>
                <a:lnTo>
                  <a:pt x="396433" y="0"/>
                </a:lnTo>
                <a:lnTo>
                  <a:pt x="421338" y="6101"/>
                </a:lnTo>
                <a:lnTo>
                  <a:pt x="427782" y="9450"/>
                </a:lnTo>
                <a:lnTo>
                  <a:pt x="433743" y="13429"/>
                </a:lnTo>
                <a:lnTo>
                  <a:pt x="439165" y="17999"/>
                </a:lnTo>
                <a:lnTo>
                  <a:pt x="443995" y="23119"/>
                </a:lnTo>
                <a:lnTo>
                  <a:pt x="466525" y="7013"/>
                </a:lnTo>
                <a:lnTo>
                  <a:pt x="493203" y="213"/>
                </a:lnTo>
                <a:lnTo>
                  <a:pt x="520749" y="2965"/>
                </a:lnTo>
                <a:lnTo>
                  <a:pt x="545887" y="15512"/>
                </a:lnTo>
                <a:lnTo>
                  <a:pt x="554676" y="23538"/>
                </a:lnTo>
                <a:lnTo>
                  <a:pt x="561767" y="32746"/>
                </a:lnTo>
                <a:lnTo>
                  <a:pt x="567016" y="42915"/>
                </a:lnTo>
                <a:lnTo>
                  <a:pt x="570284" y="53828"/>
                </a:lnTo>
                <a:lnTo>
                  <a:pt x="598452" y="66676"/>
                </a:lnTo>
                <a:lnTo>
                  <a:pt x="618326" y="87623"/>
                </a:lnTo>
                <a:lnTo>
                  <a:pt x="628111" y="113817"/>
                </a:lnTo>
                <a:lnTo>
                  <a:pt x="626011" y="142410"/>
                </a:lnTo>
                <a:lnTo>
                  <a:pt x="625046" y="145636"/>
                </a:lnTo>
                <a:lnTo>
                  <a:pt x="623827" y="148811"/>
                </a:lnTo>
                <a:lnTo>
                  <a:pt x="622379" y="151885"/>
                </a:lnTo>
                <a:lnTo>
                  <a:pt x="640002" y="184504"/>
                </a:lnTo>
                <a:lnTo>
                  <a:pt x="630128" y="252770"/>
                </a:lnTo>
                <a:lnTo>
                  <a:pt x="593074" y="286707"/>
                </a:lnTo>
                <a:lnTo>
                  <a:pt x="556682" y="298176"/>
                </a:lnTo>
                <a:lnTo>
                  <a:pt x="549649" y="328507"/>
                </a:lnTo>
                <a:lnTo>
                  <a:pt x="530980" y="353183"/>
                </a:lnTo>
                <a:lnTo>
                  <a:pt x="503468" y="369710"/>
                </a:lnTo>
                <a:lnTo>
                  <a:pt x="469903" y="375595"/>
                </a:lnTo>
                <a:lnTo>
                  <a:pt x="458078" y="374769"/>
                </a:lnTo>
                <a:lnTo>
                  <a:pt x="446544" y="372491"/>
                </a:lnTo>
                <a:lnTo>
                  <a:pt x="435463" y="368807"/>
                </a:lnTo>
                <a:lnTo>
                  <a:pt x="424996" y="363759"/>
                </a:lnTo>
                <a:lnTo>
                  <a:pt x="406104" y="395735"/>
                </a:lnTo>
                <a:lnTo>
                  <a:pt x="376234" y="417872"/>
                </a:lnTo>
                <a:lnTo>
                  <a:pt x="339421" y="428204"/>
                </a:lnTo>
                <a:lnTo>
                  <a:pt x="299697" y="424769"/>
                </a:lnTo>
                <a:lnTo>
                  <a:pt x="283620" y="418922"/>
                </a:lnTo>
                <a:lnTo>
                  <a:pt x="268987" y="410720"/>
                </a:lnTo>
                <a:lnTo>
                  <a:pt x="256105" y="400370"/>
                </a:lnTo>
                <a:lnTo>
                  <a:pt x="245278" y="388079"/>
                </a:lnTo>
                <a:lnTo>
                  <a:pt x="202297" y="402008"/>
                </a:lnTo>
                <a:lnTo>
                  <a:pt x="158308" y="399925"/>
                </a:lnTo>
                <a:lnTo>
                  <a:pt x="118387" y="382979"/>
                </a:lnTo>
                <a:lnTo>
                  <a:pt x="87607" y="352316"/>
                </a:lnTo>
                <a:lnTo>
                  <a:pt x="86795" y="351059"/>
                </a:lnTo>
                <a:lnTo>
                  <a:pt x="86388" y="350424"/>
                </a:lnTo>
                <a:lnTo>
                  <a:pt x="38606" y="338190"/>
                </a:lnTo>
                <a:lnTo>
                  <a:pt x="14379" y="298963"/>
                </a:lnTo>
                <a:lnTo>
                  <a:pt x="14274" y="286155"/>
                </a:lnTo>
                <a:lnTo>
                  <a:pt x="17189" y="273770"/>
                </a:lnTo>
                <a:lnTo>
                  <a:pt x="22966" y="262237"/>
                </a:lnTo>
                <a:lnTo>
                  <a:pt x="31448" y="251986"/>
                </a:lnTo>
                <a:lnTo>
                  <a:pt x="12301" y="236386"/>
                </a:lnTo>
                <a:lnTo>
                  <a:pt x="1570" y="216004"/>
                </a:lnTo>
                <a:lnTo>
                  <a:pt x="0" y="193436"/>
                </a:lnTo>
                <a:lnTo>
                  <a:pt x="8334" y="171277"/>
                </a:lnTo>
                <a:lnTo>
                  <a:pt x="17528" y="160197"/>
                </a:lnTo>
                <a:lnTo>
                  <a:pt x="29138" y="151486"/>
                </a:lnTo>
                <a:lnTo>
                  <a:pt x="42637" y="145455"/>
                </a:lnTo>
                <a:lnTo>
                  <a:pt x="57496" y="142410"/>
                </a:lnTo>
                <a:lnTo>
                  <a:pt x="58042" y="14107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675843" y="5466765"/>
            <a:ext cx="38100" cy="8255"/>
          </a:xfrm>
          <a:custGeom>
            <a:avLst/>
            <a:gdLst/>
            <a:ahLst/>
            <a:cxnLst/>
            <a:rect l="l" t="t" r="r" b="b"/>
            <a:pathLst>
              <a:path w="38100" h="8254">
                <a:moveTo>
                  <a:pt x="37706" y="7912"/>
                </a:moveTo>
                <a:lnTo>
                  <a:pt x="27865" y="7927"/>
                </a:lnTo>
                <a:lnTo>
                  <a:pt x="18191" y="6589"/>
                </a:lnTo>
                <a:lnTo>
                  <a:pt x="8847" y="3934"/>
                </a:lnTo>
                <a:lnTo>
                  <a:pt x="0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730313" y="5561215"/>
            <a:ext cx="16510" cy="3810"/>
          </a:xfrm>
          <a:custGeom>
            <a:avLst/>
            <a:gdLst/>
            <a:ahLst/>
            <a:cxnLst/>
            <a:rect l="l" t="t" r="r" b="b"/>
            <a:pathLst>
              <a:path w="16509" h="3810">
                <a:moveTo>
                  <a:pt x="16497" y="0"/>
                </a:moveTo>
                <a:lnTo>
                  <a:pt x="11214" y="1917"/>
                </a:lnTo>
                <a:lnTo>
                  <a:pt x="5664" y="3187"/>
                </a:lnTo>
                <a:lnTo>
                  <a:pt x="0" y="3784"/>
                </a:lnTo>
              </a:path>
            </a:pathLst>
          </a:custGeom>
          <a:ln w="12699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879005" y="5585536"/>
            <a:ext cx="10160" cy="17780"/>
          </a:xfrm>
          <a:custGeom>
            <a:avLst/>
            <a:gdLst/>
            <a:ahLst/>
            <a:cxnLst/>
            <a:rect l="l" t="t" r="r" b="b"/>
            <a:pathLst>
              <a:path w="10159" h="17779">
                <a:moveTo>
                  <a:pt x="9944" y="17259"/>
                </a:moveTo>
                <a:lnTo>
                  <a:pt x="5956" y="11849"/>
                </a:lnTo>
                <a:lnTo>
                  <a:pt x="2628" y="6057"/>
                </a:lnTo>
                <a:lnTo>
                  <a:pt x="0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068769" y="5559742"/>
            <a:ext cx="4445" cy="19050"/>
          </a:xfrm>
          <a:custGeom>
            <a:avLst/>
            <a:gdLst/>
            <a:ahLst/>
            <a:cxnLst/>
            <a:rect l="l" t="t" r="r" b="b"/>
            <a:pathLst>
              <a:path w="4445" h="19050">
                <a:moveTo>
                  <a:pt x="3962" y="0"/>
                </a:moveTo>
                <a:lnTo>
                  <a:pt x="3378" y="6426"/>
                </a:lnTo>
                <a:lnTo>
                  <a:pt x="2044" y="12776"/>
                </a:lnTo>
                <a:lnTo>
                  <a:pt x="0" y="18948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151649" y="5442699"/>
            <a:ext cx="48895" cy="71120"/>
          </a:xfrm>
          <a:custGeom>
            <a:avLst/>
            <a:gdLst/>
            <a:ahLst/>
            <a:cxnLst/>
            <a:rect l="l" t="t" r="r" b="b"/>
            <a:pathLst>
              <a:path w="48895" h="71120">
                <a:moveTo>
                  <a:pt x="0" y="0"/>
                </a:moveTo>
                <a:lnTo>
                  <a:pt x="20178" y="12388"/>
                </a:lnTo>
                <a:lnTo>
                  <a:pt x="35475" y="29057"/>
                </a:lnTo>
                <a:lnTo>
                  <a:pt x="45132" y="48898"/>
                </a:lnTo>
                <a:lnTo>
                  <a:pt x="48387" y="70802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244232" y="5367286"/>
            <a:ext cx="21590" cy="26670"/>
          </a:xfrm>
          <a:custGeom>
            <a:avLst/>
            <a:gdLst/>
            <a:ahLst/>
            <a:cxnLst/>
            <a:rect l="l" t="t" r="r" b="b"/>
            <a:pathLst>
              <a:path w="21590" h="26670">
                <a:moveTo>
                  <a:pt x="21551" y="0"/>
                </a:moveTo>
                <a:lnTo>
                  <a:pt x="17457" y="7458"/>
                </a:lnTo>
                <a:lnTo>
                  <a:pt x="12466" y="14416"/>
                </a:lnTo>
                <a:lnTo>
                  <a:pt x="6630" y="20804"/>
                </a:lnTo>
                <a:lnTo>
                  <a:pt x="0" y="26555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214082" y="5268785"/>
            <a:ext cx="1270" cy="12700"/>
          </a:xfrm>
          <a:custGeom>
            <a:avLst/>
            <a:gdLst/>
            <a:ahLst/>
            <a:cxnLst/>
            <a:rect l="l" t="t" r="r" b="b"/>
            <a:pathLst>
              <a:path w="1270" h="12700">
                <a:moveTo>
                  <a:pt x="0" y="0"/>
                </a:moveTo>
                <a:lnTo>
                  <a:pt x="812" y="4140"/>
                </a:lnTo>
                <a:lnTo>
                  <a:pt x="1193" y="8331"/>
                </a:lnTo>
                <a:lnTo>
                  <a:pt x="1130" y="12534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076465" y="5238178"/>
            <a:ext cx="11430" cy="16510"/>
          </a:xfrm>
          <a:custGeom>
            <a:avLst/>
            <a:gdLst/>
            <a:ahLst/>
            <a:cxnLst/>
            <a:rect l="l" t="t" r="r" b="b"/>
            <a:pathLst>
              <a:path w="11429" h="16510">
                <a:moveTo>
                  <a:pt x="0" y="15989"/>
                </a:moveTo>
                <a:lnTo>
                  <a:pt x="2806" y="10198"/>
                </a:lnTo>
                <a:lnTo>
                  <a:pt x="6527" y="4813"/>
                </a:lnTo>
                <a:lnTo>
                  <a:pt x="11036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973227" y="5247995"/>
            <a:ext cx="5715" cy="13970"/>
          </a:xfrm>
          <a:custGeom>
            <a:avLst/>
            <a:gdLst/>
            <a:ahLst/>
            <a:cxnLst/>
            <a:rect l="l" t="t" r="r" b="b"/>
            <a:pathLst>
              <a:path w="5715" h="13970">
                <a:moveTo>
                  <a:pt x="0" y="13792"/>
                </a:moveTo>
                <a:lnTo>
                  <a:pt x="1142" y="9004"/>
                </a:lnTo>
                <a:lnTo>
                  <a:pt x="2946" y="4368"/>
                </a:lnTo>
                <a:lnTo>
                  <a:pt x="5346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852069" y="5266461"/>
            <a:ext cx="19685" cy="13970"/>
          </a:xfrm>
          <a:custGeom>
            <a:avLst/>
            <a:gdLst/>
            <a:ahLst/>
            <a:cxnLst/>
            <a:rect l="l" t="t" r="r" b="b"/>
            <a:pathLst>
              <a:path w="19684" h="13970">
                <a:moveTo>
                  <a:pt x="0" y="0"/>
                </a:moveTo>
                <a:lnTo>
                  <a:pt x="7023" y="3733"/>
                </a:lnTo>
                <a:lnTo>
                  <a:pt x="13512" y="8229"/>
                </a:lnTo>
                <a:lnTo>
                  <a:pt x="19342" y="13385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701752" y="5357533"/>
            <a:ext cx="3810" cy="14604"/>
          </a:xfrm>
          <a:custGeom>
            <a:avLst/>
            <a:gdLst/>
            <a:ahLst/>
            <a:cxnLst/>
            <a:rect l="l" t="t" r="r" b="b"/>
            <a:pathLst>
              <a:path w="3809" h="14604">
                <a:moveTo>
                  <a:pt x="3378" y="14071"/>
                </a:moveTo>
                <a:lnTo>
                  <a:pt x="1841" y="9474"/>
                </a:lnTo>
                <a:lnTo>
                  <a:pt x="711" y="4762"/>
                </a:lnTo>
                <a:lnTo>
                  <a:pt x="0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739640" y="5189994"/>
            <a:ext cx="739127" cy="5242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786309" y="5216334"/>
            <a:ext cx="642394" cy="4283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786309" y="5216455"/>
            <a:ext cx="642620" cy="428625"/>
          </a:xfrm>
          <a:custGeom>
            <a:avLst/>
            <a:gdLst/>
            <a:ahLst/>
            <a:cxnLst/>
            <a:rect l="l" t="t" r="r" b="b"/>
            <a:pathLst>
              <a:path w="642620" h="428625">
                <a:moveTo>
                  <a:pt x="58042" y="141077"/>
                </a:moveTo>
                <a:lnTo>
                  <a:pt x="77632" y="73592"/>
                </a:lnTo>
                <a:lnTo>
                  <a:pt x="144084" y="38435"/>
                </a:lnTo>
                <a:lnTo>
                  <a:pt x="160813" y="37652"/>
                </a:lnTo>
                <a:lnTo>
                  <a:pt x="177341" y="39375"/>
                </a:lnTo>
                <a:lnTo>
                  <a:pt x="193328" y="43547"/>
                </a:lnTo>
                <a:lnTo>
                  <a:pt x="208435" y="50107"/>
                </a:lnTo>
                <a:lnTo>
                  <a:pt x="228436" y="27981"/>
                </a:lnTo>
                <a:lnTo>
                  <a:pt x="255294" y="14991"/>
                </a:lnTo>
                <a:lnTo>
                  <a:pt x="285554" y="12098"/>
                </a:lnTo>
                <a:lnTo>
                  <a:pt x="315763" y="20262"/>
                </a:lnTo>
                <a:lnTo>
                  <a:pt x="322532" y="23526"/>
                </a:lnTo>
                <a:lnTo>
                  <a:pt x="328742" y="27666"/>
                </a:lnTo>
                <a:lnTo>
                  <a:pt x="334203" y="32555"/>
                </a:lnTo>
                <a:lnTo>
                  <a:pt x="350065" y="14075"/>
                </a:lnTo>
                <a:lnTo>
                  <a:pt x="371741" y="2941"/>
                </a:lnTo>
                <a:lnTo>
                  <a:pt x="396433" y="0"/>
                </a:lnTo>
                <a:lnTo>
                  <a:pt x="421338" y="6101"/>
                </a:lnTo>
                <a:lnTo>
                  <a:pt x="427782" y="9450"/>
                </a:lnTo>
                <a:lnTo>
                  <a:pt x="433743" y="13429"/>
                </a:lnTo>
                <a:lnTo>
                  <a:pt x="439165" y="17999"/>
                </a:lnTo>
                <a:lnTo>
                  <a:pt x="443995" y="23119"/>
                </a:lnTo>
                <a:lnTo>
                  <a:pt x="466525" y="7013"/>
                </a:lnTo>
                <a:lnTo>
                  <a:pt x="493203" y="213"/>
                </a:lnTo>
                <a:lnTo>
                  <a:pt x="520749" y="2965"/>
                </a:lnTo>
                <a:lnTo>
                  <a:pt x="545887" y="15512"/>
                </a:lnTo>
                <a:lnTo>
                  <a:pt x="554676" y="23538"/>
                </a:lnTo>
                <a:lnTo>
                  <a:pt x="561767" y="32746"/>
                </a:lnTo>
                <a:lnTo>
                  <a:pt x="567016" y="42915"/>
                </a:lnTo>
                <a:lnTo>
                  <a:pt x="570284" y="53828"/>
                </a:lnTo>
                <a:lnTo>
                  <a:pt x="598452" y="66676"/>
                </a:lnTo>
                <a:lnTo>
                  <a:pt x="618326" y="87623"/>
                </a:lnTo>
                <a:lnTo>
                  <a:pt x="628111" y="113817"/>
                </a:lnTo>
                <a:lnTo>
                  <a:pt x="626011" y="142410"/>
                </a:lnTo>
                <a:lnTo>
                  <a:pt x="625046" y="145636"/>
                </a:lnTo>
                <a:lnTo>
                  <a:pt x="623827" y="148811"/>
                </a:lnTo>
                <a:lnTo>
                  <a:pt x="622379" y="151885"/>
                </a:lnTo>
                <a:lnTo>
                  <a:pt x="640002" y="184504"/>
                </a:lnTo>
                <a:lnTo>
                  <a:pt x="630128" y="252770"/>
                </a:lnTo>
                <a:lnTo>
                  <a:pt x="593074" y="286707"/>
                </a:lnTo>
                <a:lnTo>
                  <a:pt x="556682" y="298176"/>
                </a:lnTo>
                <a:lnTo>
                  <a:pt x="549649" y="328507"/>
                </a:lnTo>
                <a:lnTo>
                  <a:pt x="530980" y="353183"/>
                </a:lnTo>
                <a:lnTo>
                  <a:pt x="503468" y="369710"/>
                </a:lnTo>
                <a:lnTo>
                  <a:pt x="469903" y="375595"/>
                </a:lnTo>
                <a:lnTo>
                  <a:pt x="458078" y="374769"/>
                </a:lnTo>
                <a:lnTo>
                  <a:pt x="446544" y="372491"/>
                </a:lnTo>
                <a:lnTo>
                  <a:pt x="435463" y="368807"/>
                </a:lnTo>
                <a:lnTo>
                  <a:pt x="424996" y="363759"/>
                </a:lnTo>
                <a:lnTo>
                  <a:pt x="406104" y="395735"/>
                </a:lnTo>
                <a:lnTo>
                  <a:pt x="376234" y="417872"/>
                </a:lnTo>
                <a:lnTo>
                  <a:pt x="339421" y="428204"/>
                </a:lnTo>
                <a:lnTo>
                  <a:pt x="299697" y="424769"/>
                </a:lnTo>
                <a:lnTo>
                  <a:pt x="283620" y="418922"/>
                </a:lnTo>
                <a:lnTo>
                  <a:pt x="268987" y="410720"/>
                </a:lnTo>
                <a:lnTo>
                  <a:pt x="256105" y="400370"/>
                </a:lnTo>
                <a:lnTo>
                  <a:pt x="245278" y="388079"/>
                </a:lnTo>
                <a:lnTo>
                  <a:pt x="202297" y="402008"/>
                </a:lnTo>
                <a:lnTo>
                  <a:pt x="158308" y="399925"/>
                </a:lnTo>
                <a:lnTo>
                  <a:pt x="118387" y="382979"/>
                </a:lnTo>
                <a:lnTo>
                  <a:pt x="87607" y="352316"/>
                </a:lnTo>
                <a:lnTo>
                  <a:pt x="86795" y="351059"/>
                </a:lnTo>
                <a:lnTo>
                  <a:pt x="86388" y="350424"/>
                </a:lnTo>
                <a:lnTo>
                  <a:pt x="38606" y="338190"/>
                </a:lnTo>
                <a:lnTo>
                  <a:pt x="14379" y="298963"/>
                </a:lnTo>
                <a:lnTo>
                  <a:pt x="14274" y="286155"/>
                </a:lnTo>
                <a:lnTo>
                  <a:pt x="17189" y="273770"/>
                </a:lnTo>
                <a:lnTo>
                  <a:pt x="22966" y="262237"/>
                </a:lnTo>
                <a:lnTo>
                  <a:pt x="31448" y="251986"/>
                </a:lnTo>
                <a:lnTo>
                  <a:pt x="12301" y="236386"/>
                </a:lnTo>
                <a:lnTo>
                  <a:pt x="1570" y="216004"/>
                </a:lnTo>
                <a:lnTo>
                  <a:pt x="0" y="193436"/>
                </a:lnTo>
                <a:lnTo>
                  <a:pt x="8334" y="171277"/>
                </a:lnTo>
                <a:lnTo>
                  <a:pt x="17528" y="160197"/>
                </a:lnTo>
                <a:lnTo>
                  <a:pt x="29138" y="151486"/>
                </a:lnTo>
                <a:lnTo>
                  <a:pt x="42637" y="145455"/>
                </a:lnTo>
                <a:lnTo>
                  <a:pt x="57496" y="142410"/>
                </a:lnTo>
                <a:lnTo>
                  <a:pt x="58042" y="141077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818469" y="5466765"/>
            <a:ext cx="38100" cy="8255"/>
          </a:xfrm>
          <a:custGeom>
            <a:avLst/>
            <a:gdLst/>
            <a:ahLst/>
            <a:cxnLst/>
            <a:rect l="l" t="t" r="r" b="b"/>
            <a:pathLst>
              <a:path w="38100" h="8254">
                <a:moveTo>
                  <a:pt x="37693" y="7912"/>
                </a:moveTo>
                <a:lnTo>
                  <a:pt x="27853" y="7927"/>
                </a:lnTo>
                <a:lnTo>
                  <a:pt x="18180" y="6589"/>
                </a:lnTo>
                <a:lnTo>
                  <a:pt x="8839" y="3934"/>
                </a:lnTo>
                <a:lnTo>
                  <a:pt x="0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872926" y="5561215"/>
            <a:ext cx="16510" cy="3810"/>
          </a:xfrm>
          <a:custGeom>
            <a:avLst/>
            <a:gdLst/>
            <a:ahLst/>
            <a:cxnLst/>
            <a:rect l="l" t="t" r="r" b="b"/>
            <a:pathLst>
              <a:path w="16510" h="3810">
                <a:moveTo>
                  <a:pt x="16497" y="0"/>
                </a:moveTo>
                <a:lnTo>
                  <a:pt x="11214" y="1917"/>
                </a:lnTo>
                <a:lnTo>
                  <a:pt x="5664" y="3187"/>
                </a:lnTo>
                <a:lnTo>
                  <a:pt x="0" y="3784"/>
                </a:lnTo>
              </a:path>
            </a:pathLst>
          </a:custGeom>
          <a:ln w="12699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021618" y="5585536"/>
            <a:ext cx="10160" cy="17780"/>
          </a:xfrm>
          <a:custGeom>
            <a:avLst/>
            <a:gdLst/>
            <a:ahLst/>
            <a:cxnLst/>
            <a:rect l="l" t="t" r="r" b="b"/>
            <a:pathLst>
              <a:path w="10160" h="17779">
                <a:moveTo>
                  <a:pt x="9944" y="17259"/>
                </a:moveTo>
                <a:lnTo>
                  <a:pt x="5956" y="11849"/>
                </a:lnTo>
                <a:lnTo>
                  <a:pt x="2628" y="6057"/>
                </a:lnTo>
                <a:lnTo>
                  <a:pt x="0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211381" y="5559742"/>
            <a:ext cx="4445" cy="19050"/>
          </a:xfrm>
          <a:custGeom>
            <a:avLst/>
            <a:gdLst/>
            <a:ahLst/>
            <a:cxnLst/>
            <a:rect l="l" t="t" r="r" b="b"/>
            <a:pathLst>
              <a:path w="4445" h="19050">
                <a:moveTo>
                  <a:pt x="3962" y="0"/>
                </a:moveTo>
                <a:lnTo>
                  <a:pt x="3378" y="6426"/>
                </a:lnTo>
                <a:lnTo>
                  <a:pt x="2044" y="12776"/>
                </a:lnTo>
                <a:lnTo>
                  <a:pt x="0" y="18948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294261" y="5442699"/>
            <a:ext cx="48895" cy="71120"/>
          </a:xfrm>
          <a:custGeom>
            <a:avLst/>
            <a:gdLst/>
            <a:ahLst/>
            <a:cxnLst/>
            <a:rect l="l" t="t" r="r" b="b"/>
            <a:pathLst>
              <a:path w="48895" h="71120">
                <a:moveTo>
                  <a:pt x="0" y="0"/>
                </a:moveTo>
                <a:lnTo>
                  <a:pt x="20178" y="12388"/>
                </a:lnTo>
                <a:lnTo>
                  <a:pt x="35475" y="29057"/>
                </a:lnTo>
                <a:lnTo>
                  <a:pt x="45132" y="48898"/>
                </a:lnTo>
                <a:lnTo>
                  <a:pt x="48387" y="70802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386844" y="5367286"/>
            <a:ext cx="21590" cy="26670"/>
          </a:xfrm>
          <a:custGeom>
            <a:avLst/>
            <a:gdLst/>
            <a:ahLst/>
            <a:cxnLst/>
            <a:rect l="l" t="t" r="r" b="b"/>
            <a:pathLst>
              <a:path w="21589" h="26670">
                <a:moveTo>
                  <a:pt x="21551" y="0"/>
                </a:moveTo>
                <a:lnTo>
                  <a:pt x="17457" y="7458"/>
                </a:lnTo>
                <a:lnTo>
                  <a:pt x="12466" y="14416"/>
                </a:lnTo>
                <a:lnTo>
                  <a:pt x="6630" y="20804"/>
                </a:lnTo>
                <a:lnTo>
                  <a:pt x="0" y="26555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356694" y="5268785"/>
            <a:ext cx="1270" cy="12700"/>
          </a:xfrm>
          <a:custGeom>
            <a:avLst/>
            <a:gdLst/>
            <a:ahLst/>
            <a:cxnLst/>
            <a:rect l="l" t="t" r="r" b="b"/>
            <a:pathLst>
              <a:path w="1270" h="12700">
                <a:moveTo>
                  <a:pt x="0" y="0"/>
                </a:moveTo>
                <a:lnTo>
                  <a:pt x="812" y="4140"/>
                </a:lnTo>
                <a:lnTo>
                  <a:pt x="1193" y="8331"/>
                </a:lnTo>
                <a:lnTo>
                  <a:pt x="1130" y="12534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219077" y="5238178"/>
            <a:ext cx="11430" cy="16510"/>
          </a:xfrm>
          <a:custGeom>
            <a:avLst/>
            <a:gdLst/>
            <a:ahLst/>
            <a:cxnLst/>
            <a:rect l="l" t="t" r="r" b="b"/>
            <a:pathLst>
              <a:path w="11429" h="16510">
                <a:moveTo>
                  <a:pt x="0" y="15989"/>
                </a:moveTo>
                <a:lnTo>
                  <a:pt x="2806" y="10198"/>
                </a:lnTo>
                <a:lnTo>
                  <a:pt x="6527" y="4813"/>
                </a:lnTo>
                <a:lnTo>
                  <a:pt x="11048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115839" y="5247995"/>
            <a:ext cx="5715" cy="13970"/>
          </a:xfrm>
          <a:custGeom>
            <a:avLst/>
            <a:gdLst/>
            <a:ahLst/>
            <a:cxnLst/>
            <a:rect l="l" t="t" r="r" b="b"/>
            <a:pathLst>
              <a:path w="5714" h="13970">
                <a:moveTo>
                  <a:pt x="0" y="13792"/>
                </a:moveTo>
                <a:lnTo>
                  <a:pt x="1142" y="9004"/>
                </a:lnTo>
                <a:lnTo>
                  <a:pt x="2946" y="4368"/>
                </a:lnTo>
                <a:lnTo>
                  <a:pt x="5346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994681" y="5266461"/>
            <a:ext cx="19685" cy="13970"/>
          </a:xfrm>
          <a:custGeom>
            <a:avLst/>
            <a:gdLst/>
            <a:ahLst/>
            <a:cxnLst/>
            <a:rect l="l" t="t" r="r" b="b"/>
            <a:pathLst>
              <a:path w="19685" h="13970">
                <a:moveTo>
                  <a:pt x="0" y="0"/>
                </a:moveTo>
                <a:lnTo>
                  <a:pt x="7023" y="3733"/>
                </a:lnTo>
                <a:lnTo>
                  <a:pt x="13512" y="8229"/>
                </a:lnTo>
                <a:lnTo>
                  <a:pt x="19342" y="13385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844364" y="5357533"/>
            <a:ext cx="3810" cy="14604"/>
          </a:xfrm>
          <a:custGeom>
            <a:avLst/>
            <a:gdLst/>
            <a:ahLst/>
            <a:cxnLst/>
            <a:rect l="l" t="t" r="r" b="b"/>
            <a:pathLst>
              <a:path w="3810" h="14604">
                <a:moveTo>
                  <a:pt x="3378" y="14071"/>
                </a:moveTo>
                <a:lnTo>
                  <a:pt x="1841" y="9474"/>
                </a:lnTo>
                <a:lnTo>
                  <a:pt x="711" y="4762"/>
                </a:lnTo>
                <a:lnTo>
                  <a:pt x="0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165604" y="5335523"/>
            <a:ext cx="310895" cy="3078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095244" y="5335523"/>
            <a:ext cx="310895" cy="30784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024884" y="5332476"/>
            <a:ext cx="307848" cy="3108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881115" y="5332476"/>
            <a:ext cx="310896" cy="3108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810756" y="5332476"/>
            <a:ext cx="307848" cy="3108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954523" y="5332476"/>
            <a:ext cx="307848" cy="3108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322499" y="4987137"/>
            <a:ext cx="929005" cy="253365"/>
          </a:xfrm>
          <a:custGeom>
            <a:avLst/>
            <a:gdLst/>
            <a:ahLst/>
            <a:cxnLst/>
            <a:rect l="l" t="t" r="r" b="b"/>
            <a:pathLst>
              <a:path w="929004" h="253364">
                <a:moveTo>
                  <a:pt x="0" y="253111"/>
                </a:moveTo>
                <a:lnTo>
                  <a:pt x="0" y="0"/>
                </a:lnTo>
                <a:lnTo>
                  <a:pt x="928700" y="0"/>
                </a:lnTo>
                <a:lnTo>
                  <a:pt x="928700" y="251523"/>
                </a:lnTo>
              </a:path>
            </a:pathLst>
          </a:custGeom>
          <a:ln w="19050">
            <a:solidFill>
              <a:srgbClr val="E36C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037275" y="4987137"/>
            <a:ext cx="929005" cy="253365"/>
          </a:xfrm>
          <a:custGeom>
            <a:avLst/>
            <a:gdLst/>
            <a:ahLst/>
            <a:cxnLst/>
            <a:rect l="l" t="t" r="r" b="b"/>
            <a:pathLst>
              <a:path w="929004" h="253364">
                <a:moveTo>
                  <a:pt x="0" y="253111"/>
                </a:moveTo>
                <a:lnTo>
                  <a:pt x="0" y="0"/>
                </a:lnTo>
                <a:lnTo>
                  <a:pt x="928700" y="0"/>
                </a:lnTo>
                <a:lnTo>
                  <a:pt x="928700" y="251523"/>
                </a:lnTo>
              </a:path>
            </a:pathLst>
          </a:custGeom>
          <a:ln w="19050">
            <a:solidFill>
              <a:srgbClr val="E36C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794952" y="4648288"/>
            <a:ext cx="1389380" cy="595630"/>
          </a:xfrm>
          <a:custGeom>
            <a:avLst/>
            <a:gdLst/>
            <a:ahLst/>
            <a:cxnLst/>
            <a:rect l="l" t="t" r="r" b="b"/>
            <a:pathLst>
              <a:path w="1389379" h="595629">
                <a:moveTo>
                  <a:pt x="0" y="336435"/>
                </a:moveTo>
                <a:lnTo>
                  <a:pt x="0" y="0"/>
                </a:lnTo>
                <a:lnTo>
                  <a:pt x="1388846" y="0"/>
                </a:lnTo>
                <a:lnTo>
                  <a:pt x="1388846" y="595223"/>
                </a:lnTo>
              </a:path>
            </a:pathLst>
          </a:custGeom>
          <a:ln w="19050">
            <a:solidFill>
              <a:srgbClr val="E36C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485070" y="4165206"/>
            <a:ext cx="1639570" cy="1069975"/>
          </a:xfrm>
          <a:custGeom>
            <a:avLst/>
            <a:gdLst/>
            <a:ahLst/>
            <a:cxnLst/>
            <a:rect l="l" t="t" r="r" b="b"/>
            <a:pathLst>
              <a:path w="1639570" h="1069975">
                <a:moveTo>
                  <a:pt x="0" y="474459"/>
                </a:moveTo>
                <a:lnTo>
                  <a:pt x="0" y="0"/>
                </a:lnTo>
                <a:lnTo>
                  <a:pt x="1639023" y="0"/>
                </a:lnTo>
                <a:lnTo>
                  <a:pt x="1639023" y="1069682"/>
                </a:lnTo>
              </a:path>
            </a:pathLst>
          </a:custGeom>
          <a:ln w="19050">
            <a:solidFill>
              <a:srgbClr val="E36C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295952" y="3406089"/>
            <a:ext cx="2225675" cy="1579245"/>
          </a:xfrm>
          <a:custGeom>
            <a:avLst/>
            <a:gdLst/>
            <a:ahLst/>
            <a:cxnLst/>
            <a:rect l="l" t="t" r="r" b="b"/>
            <a:pathLst>
              <a:path w="2225675" h="1579245">
                <a:moveTo>
                  <a:pt x="0" y="750493"/>
                </a:moveTo>
                <a:lnTo>
                  <a:pt x="0" y="0"/>
                </a:lnTo>
                <a:lnTo>
                  <a:pt x="2225611" y="0"/>
                </a:lnTo>
                <a:lnTo>
                  <a:pt x="2225611" y="1578635"/>
                </a:lnTo>
              </a:path>
            </a:pathLst>
          </a:custGeom>
          <a:ln w="19050">
            <a:solidFill>
              <a:srgbClr val="E36C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101" name="object 10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53</a:t>
            </a:fld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66772" y="2702051"/>
            <a:ext cx="4523232" cy="100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53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6781165" cy="4399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AFE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00AFEF"/>
                </a:solidFill>
                <a:latin typeface="Tahoma"/>
                <a:cs typeface="Tahoma"/>
              </a:rPr>
              <a:t>B</a:t>
            </a:r>
            <a:r>
              <a:rPr dirty="0" sz="2400" spc="-5">
                <a:solidFill>
                  <a:srgbClr val="00AFEF"/>
                </a:solidFill>
                <a:latin typeface="Tahoma"/>
                <a:cs typeface="Tahoma"/>
              </a:rPr>
              <a:t>anking loan/credit card</a:t>
            </a:r>
            <a:r>
              <a:rPr dirty="0" sz="2400" spc="-2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dirty="0" sz="2400" spc="-15">
                <a:solidFill>
                  <a:srgbClr val="00AFEF"/>
                </a:solidFill>
                <a:latin typeface="Tahoma"/>
                <a:cs typeface="Tahoma"/>
              </a:rPr>
              <a:t>approval: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Predict good customers based on old</a:t>
            </a:r>
            <a:r>
              <a:rPr dirty="0" sz="2000" spc="-2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customers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00AFEF"/>
                </a:solidFill>
                <a:latin typeface="Tahoma"/>
                <a:cs typeface="Tahoma"/>
              </a:rPr>
              <a:t>Customer relationship</a:t>
            </a:r>
            <a:r>
              <a:rPr dirty="0" sz="2400" spc="-45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00AFEF"/>
                </a:solidFill>
                <a:latin typeface="Tahoma"/>
                <a:cs typeface="Tahoma"/>
              </a:rPr>
              <a:t>management: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latin typeface="Tahoma"/>
                <a:cs typeface="Tahoma"/>
              </a:rPr>
              <a:t>Identify </a:t>
            </a:r>
            <a:r>
              <a:rPr dirty="0" sz="2000" spc="-5">
                <a:latin typeface="Tahoma"/>
                <a:cs typeface="Tahoma"/>
              </a:rPr>
              <a:t>those who </a:t>
            </a:r>
            <a:r>
              <a:rPr dirty="0" sz="2000" spc="-10">
                <a:latin typeface="Tahoma"/>
                <a:cs typeface="Tahoma"/>
              </a:rPr>
              <a:t>are likely </a:t>
            </a:r>
            <a:r>
              <a:rPr dirty="0" sz="2000" spc="-5">
                <a:latin typeface="Tahoma"/>
                <a:cs typeface="Tahoma"/>
              </a:rPr>
              <a:t>to </a:t>
            </a:r>
            <a:r>
              <a:rPr dirty="0" sz="2000" spc="-10">
                <a:latin typeface="Tahoma"/>
                <a:cs typeface="Tahoma"/>
              </a:rPr>
              <a:t>leave for </a:t>
            </a:r>
            <a:r>
              <a:rPr dirty="0" sz="2000" spc="-5">
                <a:latin typeface="Tahoma"/>
                <a:cs typeface="Tahoma"/>
              </a:rPr>
              <a:t>a</a:t>
            </a:r>
            <a:r>
              <a:rPr dirty="0" sz="2000" spc="12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competitor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40">
                <a:solidFill>
                  <a:srgbClr val="00AFEF"/>
                </a:solidFill>
                <a:latin typeface="Tahoma"/>
                <a:cs typeface="Tahoma"/>
              </a:rPr>
              <a:t>Targeted</a:t>
            </a:r>
            <a:r>
              <a:rPr dirty="0" sz="2400" spc="-9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00AFEF"/>
                </a:solidFill>
                <a:latin typeface="Tahoma"/>
                <a:cs typeface="Tahoma"/>
              </a:rPr>
              <a:t>marketing: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latin typeface="Tahoma"/>
                <a:cs typeface="Tahoma"/>
              </a:rPr>
              <a:t>Identify likely </a:t>
            </a:r>
            <a:r>
              <a:rPr dirty="0" sz="2000" spc="-5">
                <a:latin typeface="Tahoma"/>
                <a:cs typeface="Tahoma"/>
              </a:rPr>
              <a:t>responders to</a:t>
            </a:r>
            <a:r>
              <a:rPr dirty="0" sz="2000" spc="1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promotions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solidFill>
                  <a:srgbClr val="00AFEF"/>
                </a:solidFill>
                <a:latin typeface="Tahoma"/>
                <a:cs typeface="Tahoma"/>
              </a:rPr>
              <a:t>Fraud </a:t>
            </a:r>
            <a:r>
              <a:rPr dirty="0" sz="2400" spc="-5">
                <a:solidFill>
                  <a:srgbClr val="00AFEF"/>
                </a:solidFill>
                <a:latin typeface="Tahoma"/>
                <a:cs typeface="Tahoma"/>
              </a:rPr>
              <a:t>detection in</a:t>
            </a:r>
            <a:r>
              <a:rPr dirty="0" sz="2400" spc="-7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00AFEF"/>
                </a:solidFill>
                <a:latin typeface="Tahoma"/>
                <a:cs typeface="Tahoma"/>
              </a:rPr>
              <a:t>OSNs: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latin typeface="Tahoma"/>
                <a:cs typeface="Tahoma"/>
              </a:rPr>
              <a:t>Identify</a:t>
            </a:r>
            <a:r>
              <a:rPr dirty="0" sz="2000" spc="-5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spammers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30">
                <a:solidFill>
                  <a:srgbClr val="00AFEF"/>
                </a:solidFill>
                <a:latin typeface="Tahoma"/>
                <a:cs typeface="Tahoma"/>
              </a:rPr>
              <a:t>Web </a:t>
            </a:r>
            <a:r>
              <a:rPr dirty="0" sz="2400" spc="-5">
                <a:solidFill>
                  <a:srgbClr val="00AFEF"/>
                </a:solidFill>
                <a:latin typeface="Tahoma"/>
                <a:cs typeface="Tahoma"/>
              </a:rPr>
              <a:t>site/store design and</a:t>
            </a:r>
            <a:r>
              <a:rPr dirty="0" sz="2400" spc="-55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00AFEF"/>
                </a:solidFill>
                <a:latin typeface="Tahoma"/>
                <a:cs typeface="Tahoma"/>
              </a:rPr>
              <a:t>promotion: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Find </a:t>
            </a:r>
            <a:r>
              <a:rPr dirty="0" sz="2000" spc="-10">
                <a:latin typeface="Tahoma"/>
                <a:cs typeface="Tahoma"/>
              </a:rPr>
              <a:t>affinity </a:t>
            </a:r>
            <a:r>
              <a:rPr dirty="0" sz="2000" spc="-5">
                <a:latin typeface="Tahoma"/>
                <a:cs typeface="Tahoma"/>
              </a:rPr>
              <a:t>of visitor to pages and modify</a:t>
            </a:r>
            <a:r>
              <a:rPr dirty="0" sz="2000" spc="5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layout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  <a:tabLst>
                <a:tab pos="354965" algn="l"/>
              </a:tabLst>
            </a:pPr>
            <a:r>
              <a:rPr dirty="0" sz="2400" spc="-5">
                <a:solidFill>
                  <a:srgbClr val="00AFEF"/>
                </a:solidFill>
                <a:latin typeface="Arial"/>
                <a:cs typeface="Arial"/>
              </a:rPr>
              <a:t>•	</a:t>
            </a:r>
            <a:r>
              <a:rPr dirty="0" sz="2400">
                <a:solidFill>
                  <a:srgbClr val="00AFEF"/>
                </a:solidFill>
                <a:latin typeface="Tahoma"/>
                <a:cs typeface="Tahoma"/>
              </a:rPr>
              <a:t>…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3434321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Applications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970520" cy="294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C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P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rediction</a:t>
            </a:r>
            <a:r>
              <a:rPr dirty="0" sz="2400" spc="-7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methods</a:t>
            </a:r>
            <a:endParaRPr sz="2400">
              <a:latin typeface="Tahoma"/>
              <a:cs typeface="Tahoma"/>
            </a:endParaRPr>
          </a:p>
          <a:p>
            <a:pPr lvl="1" marL="755650" marR="508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Use some </a:t>
            </a:r>
            <a:r>
              <a:rPr dirty="0" sz="2000" spc="-10">
                <a:latin typeface="Tahoma"/>
                <a:cs typeface="Tahoma"/>
              </a:rPr>
              <a:t>variables </a:t>
            </a:r>
            <a:r>
              <a:rPr dirty="0" sz="2000" spc="-5">
                <a:latin typeface="Tahoma"/>
                <a:cs typeface="Tahoma"/>
              </a:rPr>
              <a:t>to predict unknown or </a:t>
            </a:r>
            <a:r>
              <a:rPr dirty="0" sz="2000" spc="-10">
                <a:latin typeface="Tahoma"/>
                <a:cs typeface="Tahoma"/>
              </a:rPr>
              <a:t>future values </a:t>
            </a:r>
            <a:r>
              <a:rPr dirty="0" sz="2000" spc="-5">
                <a:latin typeface="Tahoma"/>
                <a:cs typeface="Tahoma"/>
              </a:rPr>
              <a:t>of other  </a:t>
            </a:r>
            <a:r>
              <a:rPr dirty="0" sz="2000" spc="-10">
                <a:latin typeface="Tahoma"/>
                <a:cs typeface="Tahoma"/>
              </a:rPr>
              <a:t>variables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30">
                <a:latin typeface="Tahoma"/>
                <a:cs typeface="Tahoma"/>
              </a:rPr>
              <a:t>e.g., </a:t>
            </a:r>
            <a:r>
              <a:rPr dirty="0" sz="2000" spc="-5">
                <a:latin typeface="Tahoma"/>
                <a:cs typeface="Tahoma"/>
              </a:rPr>
              <a:t>classification,</a:t>
            </a:r>
            <a:r>
              <a:rPr dirty="0" sz="2000" spc="1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regression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1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Description</a:t>
            </a:r>
            <a:r>
              <a:rPr dirty="0" sz="2400" spc="-6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methods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Find human-interpretable </a:t>
            </a:r>
            <a:r>
              <a:rPr dirty="0" sz="2000" spc="-10">
                <a:latin typeface="Tahoma"/>
                <a:cs typeface="Tahoma"/>
              </a:rPr>
              <a:t>patterns </a:t>
            </a:r>
            <a:r>
              <a:rPr dirty="0" sz="2000" spc="-5">
                <a:latin typeface="Tahoma"/>
                <a:cs typeface="Tahoma"/>
              </a:rPr>
              <a:t>that describe the</a:t>
            </a:r>
            <a:r>
              <a:rPr dirty="0" sz="2000" spc="3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data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30">
                <a:latin typeface="Tahoma"/>
                <a:cs typeface="Tahoma"/>
              </a:rPr>
              <a:t>e.g., </a:t>
            </a:r>
            <a:r>
              <a:rPr dirty="0" sz="2000" spc="-5">
                <a:latin typeface="Tahoma"/>
                <a:cs typeface="Tahoma"/>
              </a:rPr>
              <a:t>clustering, </a:t>
            </a:r>
            <a:r>
              <a:rPr dirty="0" sz="2000" spc="-10">
                <a:latin typeface="Tahoma"/>
                <a:cs typeface="Tahoma"/>
              </a:rPr>
              <a:t>pattern</a:t>
            </a:r>
            <a:r>
              <a:rPr dirty="0" sz="2000" spc="-1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detection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5489435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Data Mining</a:t>
            </a:r>
            <a:r>
              <a:rPr dirty="0" sz="3600" spc="-105"/>
              <a:t> </a:t>
            </a:r>
            <a:r>
              <a:rPr dirty="0" sz="3600" spc="-5"/>
              <a:t>Methods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08887"/>
            <a:ext cx="7561580" cy="1476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P</a:t>
            </a:r>
            <a:r>
              <a:rPr dirty="0" sz="2400" spc="-5">
                <a:latin typeface="Tahoma"/>
                <a:cs typeface="Tahoma"/>
              </a:rPr>
              <a:t>redict one </a:t>
            </a:r>
            <a:r>
              <a:rPr dirty="0" sz="2400" spc="-10">
                <a:solidFill>
                  <a:srgbClr val="006FC0"/>
                </a:solidFill>
                <a:latin typeface="Tahoma"/>
                <a:cs typeface="Tahoma"/>
              </a:rPr>
              <a:t>variable </a:t>
            </a:r>
            <a:r>
              <a:rPr dirty="0" sz="2400" i="1">
                <a:solidFill>
                  <a:srgbClr val="006FC0"/>
                </a:solidFill>
                <a:latin typeface="Times New Roman"/>
                <a:cs typeface="Times New Roman"/>
              </a:rPr>
              <a:t>Y </a:t>
            </a:r>
            <a:r>
              <a:rPr dirty="0" sz="2400" spc="-10">
                <a:latin typeface="Tahoma"/>
                <a:cs typeface="Tahoma"/>
              </a:rPr>
              <a:t>given </a:t>
            </a:r>
            <a:r>
              <a:rPr dirty="0" sz="2400">
                <a:latin typeface="Tahoma"/>
                <a:cs typeface="Tahoma"/>
              </a:rPr>
              <a:t>a set </a:t>
            </a:r>
            <a:r>
              <a:rPr dirty="0" sz="2400" spc="-5">
                <a:latin typeface="Tahoma"/>
                <a:cs typeface="Tahoma"/>
              </a:rPr>
              <a:t>of other </a:t>
            </a:r>
            <a:r>
              <a:rPr dirty="0" sz="2400" spc="-10">
                <a:solidFill>
                  <a:srgbClr val="00AF50"/>
                </a:solidFill>
                <a:latin typeface="Tahoma"/>
                <a:cs typeface="Tahoma"/>
              </a:rPr>
              <a:t>variables</a:t>
            </a:r>
            <a:r>
              <a:rPr dirty="0" sz="2400" spc="190">
                <a:solidFill>
                  <a:srgbClr val="00AF50"/>
                </a:solidFill>
                <a:latin typeface="Tahoma"/>
                <a:cs typeface="Tahoma"/>
              </a:rPr>
              <a:t> </a:t>
            </a:r>
            <a:r>
              <a:rPr dirty="0" sz="2400" i="1">
                <a:solidFill>
                  <a:srgbClr val="00AF50"/>
                </a:solidFill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  <a:p>
            <a:pPr lvl="1" marL="755650" indent="-285750">
              <a:lnSpc>
                <a:spcPct val="100000"/>
              </a:lnSpc>
              <a:spcBef>
                <a:spcPts val="49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latin typeface="Tahoma"/>
                <a:cs typeface="Tahoma"/>
              </a:rPr>
              <a:t>Here </a:t>
            </a:r>
            <a:r>
              <a:rPr dirty="0" sz="2000" spc="-5" i="1">
                <a:solidFill>
                  <a:srgbClr val="00AF50"/>
                </a:solidFill>
                <a:latin typeface="Times New Roman"/>
                <a:cs typeface="Times New Roman"/>
              </a:rPr>
              <a:t>X </a:t>
            </a:r>
            <a:r>
              <a:rPr dirty="0" sz="2000" spc="-5">
                <a:latin typeface="Tahoma"/>
                <a:cs typeface="Tahoma"/>
              </a:rPr>
              <a:t>could be a </a:t>
            </a:r>
            <a:r>
              <a:rPr dirty="0" sz="2000" spc="-5" i="1">
                <a:latin typeface="Times New Roman"/>
                <a:cs typeface="Times New Roman"/>
              </a:rPr>
              <a:t>p</a:t>
            </a:r>
            <a:r>
              <a:rPr dirty="0" sz="2000" spc="-5">
                <a:latin typeface="Tahoma"/>
                <a:cs typeface="Tahoma"/>
              </a:rPr>
              <a:t>-dimensional</a:t>
            </a:r>
            <a:r>
              <a:rPr dirty="0" sz="2000" spc="13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vector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solidFill>
                  <a:srgbClr val="F79546"/>
                </a:solidFill>
                <a:latin typeface="Tahoma"/>
                <a:cs typeface="Tahoma"/>
              </a:rPr>
              <a:t>Classification: </a:t>
            </a:r>
            <a:r>
              <a:rPr dirty="0" sz="2000" spc="-5" i="1">
                <a:solidFill>
                  <a:srgbClr val="006FC0"/>
                </a:solidFill>
                <a:latin typeface="Times New Roman"/>
                <a:cs typeface="Times New Roman"/>
              </a:rPr>
              <a:t>Y </a:t>
            </a:r>
            <a:r>
              <a:rPr dirty="0" sz="2000" spc="-5">
                <a:latin typeface="Tahoma"/>
                <a:cs typeface="Tahoma"/>
              </a:rPr>
              <a:t>is</a:t>
            </a:r>
            <a:r>
              <a:rPr dirty="0" sz="2000" spc="12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categorical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solidFill>
                  <a:srgbClr val="F79546"/>
                </a:solidFill>
                <a:latin typeface="Tahoma"/>
                <a:cs typeface="Tahoma"/>
              </a:rPr>
              <a:t>Regression: </a:t>
            </a:r>
            <a:r>
              <a:rPr dirty="0" sz="2000" spc="-5" i="1">
                <a:solidFill>
                  <a:srgbClr val="006FC0"/>
                </a:solidFill>
                <a:latin typeface="Times New Roman"/>
                <a:cs typeface="Times New Roman"/>
              </a:rPr>
              <a:t>Y </a:t>
            </a:r>
            <a:r>
              <a:rPr dirty="0" sz="2000" spc="-5">
                <a:latin typeface="Tahoma"/>
                <a:cs typeface="Tahoma"/>
              </a:rPr>
              <a:t>is</a:t>
            </a:r>
            <a:r>
              <a:rPr dirty="0" sz="2000" spc="110">
                <a:latin typeface="Tahoma"/>
                <a:cs typeface="Tahoma"/>
              </a:rPr>
              <a:t> </a:t>
            </a:r>
            <a:r>
              <a:rPr dirty="0" sz="2000" spc="-15">
                <a:latin typeface="Tahoma"/>
                <a:cs typeface="Tahoma"/>
              </a:rPr>
              <a:t>real-valued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3749217"/>
            <a:ext cx="7305040" cy="1540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Many </a:t>
            </a:r>
            <a:r>
              <a:rPr dirty="0" sz="2400" spc="-5">
                <a:latin typeface="Tahoma"/>
                <a:cs typeface="Tahoma"/>
              </a:rPr>
              <a:t>algorithms modeling in statistics and machine  learning</a:t>
            </a:r>
            <a:endParaRPr sz="2400">
              <a:latin typeface="Tahoma"/>
              <a:cs typeface="Tahoma"/>
            </a:endParaRPr>
          </a:p>
          <a:p>
            <a:pPr marL="355600" marR="264795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Often the emphasis is on </a:t>
            </a:r>
            <a:r>
              <a:rPr dirty="0" sz="2400" spc="-10">
                <a:solidFill>
                  <a:srgbClr val="C00000"/>
                </a:solidFill>
                <a:latin typeface="Tahoma"/>
                <a:cs typeface="Tahoma"/>
              </a:rPr>
              <a:t>predictive </a:t>
            </a:r>
            <a:r>
              <a:rPr dirty="0" sz="2400" spc="-30">
                <a:solidFill>
                  <a:srgbClr val="C00000"/>
                </a:solidFill>
                <a:latin typeface="Tahoma"/>
                <a:cs typeface="Tahoma"/>
              </a:rPr>
              <a:t>accuracy</a:t>
            </a:r>
            <a:r>
              <a:rPr dirty="0" sz="2400" spc="-30">
                <a:latin typeface="Tahoma"/>
                <a:cs typeface="Tahoma"/>
              </a:rPr>
              <a:t>, </a:t>
            </a:r>
            <a:r>
              <a:rPr dirty="0" sz="2400" spc="-5">
                <a:latin typeface="Tahoma"/>
                <a:cs typeface="Tahoma"/>
              </a:rPr>
              <a:t>less  emphasis on understanding the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model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079" y="253745"/>
            <a:ext cx="5157965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Predictive</a:t>
            </a:r>
            <a:r>
              <a:rPr dirty="0" sz="3600" spc="-50"/>
              <a:t> </a:t>
            </a:r>
            <a:r>
              <a:rPr dirty="0" sz="3600" spc="-5"/>
              <a:t>Modeling</a:t>
            </a:r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3820667" y="2833116"/>
            <a:ext cx="1859267" cy="737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037990" y="2976270"/>
            <a:ext cx="1424305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Spammer</a:t>
            </a:r>
            <a:r>
              <a:rPr dirty="0" sz="2400" spc="-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8839" y="2893453"/>
            <a:ext cx="2200275" cy="635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1795" marR="5080" indent="-379730">
              <a:lnSpc>
                <a:spcPct val="100000"/>
              </a:lnSpc>
            </a:pPr>
            <a:r>
              <a:rPr dirty="0" sz="2000" spc="-10">
                <a:solidFill>
                  <a:srgbClr val="00AF50"/>
                </a:solidFill>
                <a:latin typeface="Calibri"/>
                <a:cs typeface="Calibri"/>
              </a:rPr>
              <a:t>Users’ characteristics  </a:t>
            </a:r>
            <a:r>
              <a:rPr dirty="0" sz="2000" spc="-5">
                <a:solidFill>
                  <a:srgbClr val="00AF50"/>
                </a:solidFill>
                <a:latin typeface="Calibri"/>
                <a:cs typeface="Calibri"/>
              </a:rPr>
              <a:t>and</a:t>
            </a:r>
            <a:r>
              <a:rPr dirty="0" sz="2000" spc="-7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00AF50"/>
                </a:solidFill>
                <a:latin typeface="Calibri"/>
                <a:cs typeface="Calibri"/>
              </a:rPr>
              <a:t>behaviors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12921" y="3214687"/>
            <a:ext cx="507365" cy="0"/>
          </a:xfrm>
          <a:custGeom>
            <a:avLst/>
            <a:gdLst/>
            <a:ahLst/>
            <a:cxnLst/>
            <a:rect l="l" t="t" r="r" b="b"/>
            <a:pathLst>
              <a:path w="507364" h="0">
                <a:moveTo>
                  <a:pt x="0" y="0"/>
                </a:moveTo>
                <a:lnTo>
                  <a:pt x="506984" y="0"/>
                </a:lnTo>
              </a:path>
            </a:pathLst>
          </a:custGeom>
          <a:ln w="3810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705605" y="3147999"/>
            <a:ext cx="114300" cy="133350"/>
          </a:xfrm>
          <a:custGeom>
            <a:avLst/>
            <a:gdLst/>
            <a:ahLst/>
            <a:cxnLst/>
            <a:rect l="l" t="t" r="r" b="b"/>
            <a:pathLst>
              <a:path w="114300" h="133350">
                <a:moveTo>
                  <a:pt x="0" y="0"/>
                </a:moveTo>
                <a:lnTo>
                  <a:pt x="114300" y="66675"/>
                </a:lnTo>
                <a:lnTo>
                  <a:pt x="0" y="133350"/>
                </a:lnTo>
              </a:path>
            </a:pathLst>
          </a:custGeom>
          <a:ln w="3810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643575" y="3214687"/>
            <a:ext cx="507365" cy="0"/>
          </a:xfrm>
          <a:custGeom>
            <a:avLst/>
            <a:gdLst/>
            <a:ahLst/>
            <a:cxnLst/>
            <a:rect l="l" t="t" r="r" b="b"/>
            <a:pathLst>
              <a:path w="507364" h="0">
                <a:moveTo>
                  <a:pt x="0" y="0"/>
                </a:moveTo>
                <a:lnTo>
                  <a:pt x="506984" y="0"/>
                </a:lnTo>
              </a:path>
            </a:pathLst>
          </a:custGeom>
          <a:ln w="3810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36259" y="3147999"/>
            <a:ext cx="114300" cy="133350"/>
          </a:xfrm>
          <a:custGeom>
            <a:avLst/>
            <a:gdLst/>
            <a:ahLst/>
            <a:cxnLst/>
            <a:rect l="l" t="t" r="r" b="b"/>
            <a:pathLst>
              <a:path w="114300" h="133350">
                <a:moveTo>
                  <a:pt x="0" y="0"/>
                </a:moveTo>
                <a:lnTo>
                  <a:pt x="114300" y="66675"/>
                </a:lnTo>
                <a:lnTo>
                  <a:pt x="0" y="133350"/>
                </a:lnTo>
              </a:path>
            </a:pathLst>
          </a:custGeom>
          <a:ln w="3810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276695" y="3029839"/>
            <a:ext cx="99123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5">
                <a:solidFill>
                  <a:srgbClr val="006FC0"/>
                </a:solidFill>
                <a:latin typeface="Calibri"/>
                <a:cs typeface="Calibri"/>
              </a:rPr>
              <a:t>Yes </a:t>
            </a:r>
            <a:r>
              <a:rPr dirty="0" sz="2000" spc="-5">
                <a:solidFill>
                  <a:srgbClr val="006FC0"/>
                </a:solidFill>
                <a:latin typeface="Calibri"/>
                <a:cs typeface="Calibri"/>
              </a:rPr>
              <a:t>or</a:t>
            </a:r>
            <a:r>
              <a:rPr dirty="0" sz="2000" spc="-2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6FC0"/>
                </a:solidFill>
                <a:latin typeface="Calibri"/>
                <a:cs typeface="Calibri"/>
              </a:rPr>
              <a:t>No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6891020" cy="1839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F</a:t>
            </a:r>
            <a:r>
              <a:rPr dirty="0" sz="2400" spc="-5">
                <a:latin typeface="Tahoma"/>
                <a:cs typeface="Tahoma"/>
              </a:rPr>
              <a:t>ind </a:t>
            </a:r>
            <a:r>
              <a:rPr dirty="0" sz="2400">
                <a:latin typeface="Tahoma"/>
                <a:cs typeface="Tahoma"/>
              </a:rPr>
              <a:t>an </a:t>
            </a:r>
            <a:r>
              <a:rPr dirty="0" sz="2400" spc="-5">
                <a:latin typeface="Tahoma"/>
                <a:cs typeface="Tahoma"/>
              </a:rPr>
              <a:t>interpretable summarization of the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data: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Detect interesting</a:t>
            </a:r>
            <a:r>
              <a:rPr dirty="0" sz="2000" spc="-2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patterns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Summarize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statistics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Visualization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Cluster analysis: find </a:t>
            </a:r>
            <a:r>
              <a:rPr dirty="0" sz="2000" spc="-10">
                <a:latin typeface="Tahoma"/>
                <a:cs typeface="Tahoma"/>
              </a:rPr>
              <a:t>natural </a:t>
            </a:r>
            <a:r>
              <a:rPr dirty="0" sz="2000" spc="-5">
                <a:latin typeface="Tahoma"/>
                <a:cs typeface="Tahoma"/>
              </a:rPr>
              <a:t>groups in the</a:t>
            </a:r>
            <a:r>
              <a:rPr dirty="0" sz="2000" spc="3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data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5439143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spc="-5"/>
              <a:t>Descriptive</a:t>
            </a:r>
            <a:r>
              <a:rPr dirty="0" sz="3600" spc="-45"/>
              <a:t> </a:t>
            </a:r>
            <a:r>
              <a:rPr dirty="0" sz="3600" spc="-5"/>
              <a:t>Modeling</a:t>
            </a:r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1953005" y="2953510"/>
            <a:ext cx="3597402" cy="2785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45830" y="3145980"/>
            <a:ext cx="3214712" cy="24028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2: </a:t>
            </a:r>
            <a:r>
              <a:rPr dirty="0"/>
              <a:t>Basic </a:t>
            </a:r>
            <a:r>
              <a:rPr dirty="0" spc="-5"/>
              <a:t>Data Mining</a:t>
            </a:r>
            <a:r>
              <a:rPr dirty="0" spc="-55"/>
              <a:t> </a:t>
            </a:r>
            <a:r>
              <a:rPr dirty="0" spc="-5"/>
              <a:t>Techniques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AF5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</dc:creator>
  <dc:title>Slide 1</dc:title>
  <dcterms:created xsi:type="dcterms:W3CDTF">2017-03-08T08:37:50Z</dcterms:created>
  <dcterms:modified xsi:type="dcterms:W3CDTF">2017-03-08T08:37:50Z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2016-01-25T00:00:00Z</vt:filetime>
  </property>
  <property fmtid="{D5CDD505-2E9C-101B-9397-08002B2CF9AE}" pid="3" name="Creator">
    <vt:lpwstr>Acrobat PDFMaker 10.1 for PowerPoint</vt:lpwstr>
  </property>
  <property fmtid="{D5CDD505-2E9C-101B-9397-08002B2CF9AE}" pid="4" name="LastSaved">
    <vt:filetime>2017-03-08T00:00:00Z</vt:filetime>
  </property>
</Properties>
</file>